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338" r:id="rId3"/>
    <p:sldId id="369" r:id="rId4"/>
    <p:sldId id="348" r:id="rId5"/>
    <p:sldId id="349" r:id="rId6"/>
    <p:sldId id="368" r:id="rId7"/>
    <p:sldId id="393" r:id="rId8"/>
    <p:sldId id="351" r:id="rId9"/>
    <p:sldId id="350" r:id="rId10"/>
    <p:sldId id="367" r:id="rId11"/>
    <p:sldId id="387" r:id="rId12"/>
    <p:sldId id="352" r:id="rId13"/>
    <p:sldId id="383" r:id="rId14"/>
    <p:sldId id="375" r:id="rId15"/>
    <p:sldId id="358" r:id="rId16"/>
    <p:sldId id="394" r:id="rId17"/>
    <p:sldId id="388" r:id="rId18"/>
    <p:sldId id="353" r:id="rId19"/>
    <p:sldId id="354" r:id="rId20"/>
    <p:sldId id="359" r:id="rId21"/>
    <p:sldId id="370" r:id="rId22"/>
    <p:sldId id="395" r:id="rId23"/>
    <p:sldId id="357" r:id="rId24"/>
    <p:sldId id="386" r:id="rId25"/>
    <p:sldId id="373" r:id="rId26"/>
    <p:sldId id="391" r:id="rId27"/>
    <p:sldId id="355" r:id="rId28"/>
    <p:sldId id="362" r:id="rId29"/>
    <p:sldId id="363" r:id="rId30"/>
    <p:sldId id="364" r:id="rId31"/>
    <p:sldId id="365" r:id="rId32"/>
    <p:sldId id="406" r:id="rId33"/>
    <p:sldId id="379" r:id="rId34"/>
    <p:sldId id="380" r:id="rId35"/>
    <p:sldId id="381" r:id="rId36"/>
    <p:sldId id="382" r:id="rId37"/>
    <p:sldId id="371" r:id="rId38"/>
    <p:sldId id="398" r:id="rId39"/>
    <p:sldId id="396" r:id="rId40"/>
    <p:sldId id="397" r:id="rId41"/>
    <p:sldId id="372" r:id="rId42"/>
    <p:sldId id="403" r:id="rId43"/>
    <p:sldId id="400" r:id="rId44"/>
    <p:sldId id="356" r:id="rId45"/>
    <p:sldId id="402" r:id="rId46"/>
    <p:sldId id="401" r:id="rId47"/>
    <p:sldId id="405" r:id="rId48"/>
    <p:sldId id="301" r:id="rId49"/>
    <p:sldId id="300" r:id="rId50"/>
    <p:sldId id="305" r:id="rId51"/>
    <p:sldId id="306" r:id="rId52"/>
    <p:sldId id="298" r:id="rId53"/>
    <p:sldId id="288" r:id="rId54"/>
    <p:sldId id="404" r:id="rId55"/>
    <p:sldId id="407" r:id="rId56"/>
    <p:sldId id="361" r:id="rId57"/>
    <p:sldId id="374" r:id="rId58"/>
    <p:sldId id="392" r:id="rId59"/>
    <p:sldId id="399" r:id="rId60"/>
    <p:sldId id="279" r:id="rId61"/>
    <p:sldId id="276" r:id="rId62"/>
    <p:sldId id="316" r:id="rId63"/>
    <p:sldId id="284" r:id="rId64"/>
    <p:sldId id="307" r:id="rId65"/>
    <p:sldId id="294" r:id="rId66"/>
    <p:sldId id="290" r:id="rId67"/>
    <p:sldId id="326" r:id="rId68"/>
    <p:sldId id="308" r:id="rId69"/>
    <p:sldId id="285" r:id="rId70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40000"/>
      </a:spcAft>
      <a:buFont typeface="Wingdings" pitchFamily="2" charset="2"/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A0A"/>
    <a:srgbClr val="179C7D"/>
    <a:srgbClr val="FFE2AE"/>
    <a:srgbClr val="AEE7FF"/>
    <a:srgbClr val="B1C800"/>
    <a:srgbClr val="25BAE2"/>
    <a:srgbClr val="006E92"/>
    <a:srgbClr val="E1E3E3"/>
    <a:srgbClr val="D4E6F4"/>
    <a:srgbClr val="FEEF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7" autoAdjust="0"/>
    <p:restoredTop sz="87066" autoAdjust="0"/>
  </p:normalViewPr>
  <p:slideViewPr>
    <p:cSldViewPr>
      <p:cViewPr varScale="1">
        <p:scale>
          <a:sx n="88" d="100"/>
          <a:sy n="88" d="100"/>
        </p:scale>
        <p:origin x="96" y="19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4" d="100"/>
        <a:sy n="84" d="100"/>
      </p:scale>
      <p:origin x="0" y="-47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02BB4-AA53-413C-B915-9EF4DB9FCD90}" type="datetimeFigureOut">
              <a:rPr lang="de-DE" smtClean="0"/>
              <a:t>14.11.2014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09FB8-61AE-41D3-AD98-F38E113EB0A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961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09FB8-61AE-41D3-AD98-F38E113EB0A2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1822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09FB8-61AE-41D3-AD98-F38E113EB0A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0851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09FB8-61AE-41D3-AD98-F38E113EB0A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722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Experimentelle Werte liegen bei 11</a:t>
            </a:r>
            <a:r>
              <a:rPr lang="de-DE" baseline="0" dirty="0" smtClean="0"/>
              <a:t> Angstrom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09FB8-61AE-41D3-AD98-F38E113EB0A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061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09FB8-61AE-41D3-AD98-F38E113EB0A2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200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09FB8-61AE-41D3-AD98-F38E113EB0A2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306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09FB8-61AE-41D3-AD98-F38E113EB0A2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924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09FB8-61AE-41D3-AD98-F38E113EB0A2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402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09FB8-61AE-41D3-AD98-F38E113EB0A2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956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09FB8-61AE-41D3-AD98-F38E113EB0A2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1862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09FB8-61AE-41D3-AD98-F38E113EB0A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252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09FB8-61AE-41D3-AD98-F38E113EB0A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897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09FB8-61AE-41D3-AD98-F38E113EB0A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554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09FB8-61AE-41D3-AD98-F38E113EB0A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5768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09FB8-61AE-41D3-AD98-F38E113EB0A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682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09FB8-61AE-41D3-AD98-F38E113EB0A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1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09FB8-61AE-41D3-AD98-F38E113EB0A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788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09FB8-61AE-41D3-AD98-F38E113EB0A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026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11" descr="Logo_ausgetauscht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413" y="3429000"/>
            <a:ext cx="431800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6725" y="1773238"/>
            <a:ext cx="8205788" cy="647700"/>
          </a:xfrm>
        </p:spPr>
        <p:txBody>
          <a:bodyPr/>
          <a:lstStyle>
            <a:lvl1pPr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466725" y="406400"/>
            <a:ext cx="8205788" cy="2087563"/>
            <a:chOff x="466725" y="406400"/>
            <a:chExt cx="8205788" cy="2087563"/>
          </a:xfrm>
        </p:grpSpPr>
        <p:sp>
          <p:nvSpPr>
            <p:cNvPr id="7" name="Line 12"/>
            <p:cNvSpPr>
              <a:spLocks noChangeShapeType="1"/>
            </p:cNvSpPr>
            <p:nvPr/>
          </p:nvSpPr>
          <p:spPr bwMode="auto">
            <a:xfrm>
              <a:off x="466725" y="406400"/>
              <a:ext cx="8205788" cy="0"/>
            </a:xfrm>
            <a:prstGeom prst="line">
              <a:avLst/>
            </a:prstGeom>
            <a:noFill/>
            <a:ln w="508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466725" y="2493963"/>
              <a:ext cx="8205788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6725" y="477838"/>
            <a:ext cx="8205788" cy="12239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5216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3375"/>
            <a:ext cx="8205788" cy="12239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11"/>
          </p:nvPr>
        </p:nvSpPr>
        <p:spPr>
          <a:xfrm>
            <a:off x="466725" y="1773238"/>
            <a:ext cx="4027488" cy="2057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722313" marR="0" indent="-3667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SzTx/>
              <a:buFont typeface="Wingdings" pitchFamily="2" charset="2"/>
              <a:buChar char="n"/>
              <a:tabLst/>
              <a:defRPr sz="1600"/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 smtClean="0"/>
          </a:p>
        </p:txBody>
      </p:sp>
      <p:sp>
        <p:nvSpPr>
          <p:cNvPr id="5" name="Inhaltsplatzhalter 3"/>
          <p:cNvSpPr>
            <a:spLocks noGrp="1"/>
          </p:cNvSpPr>
          <p:nvPr>
            <p:ph sz="half" idx="10"/>
          </p:nvPr>
        </p:nvSpPr>
        <p:spPr>
          <a:xfrm>
            <a:off x="466725" y="3962400"/>
            <a:ext cx="4027488" cy="2057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722313" marR="0" indent="-3667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SzTx/>
              <a:buFont typeface="Wingdings" pitchFamily="2" charset="2"/>
              <a:buChar char="n"/>
              <a:tabLst/>
              <a:defRPr sz="1600"/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 smtClean="0"/>
          </a:p>
        </p:txBody>
      </p:sp>
      <p:sp>
        <p:nvSpPr>
          <p:cNvPr id="7" name="Inhaltsplatzhalter 3"/>
          <p:cNvSpPr>
            <a:spLocks noGrp="1"/>
          </p:cNvSpPr>
          <p:nvPr>
            <p:ph sz="half" idx="12"/>
          </p:nvPr>
        </p:nvSpPr>
        <p:spPr>
          <a:xfrm>
            <a:off x="4645025" y="1773238"/>
            <a:ext cx="4027488" cy="2057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722313" marR="0" indent="-3667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SzTx/>
              <a:buFont typeface="Wingdings" pitchFamily="2" charset="2"/>
              <a:buChar char="n"/>
              <a:tabLst/>
              <a:defRPr sz="1600"/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 smtClean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4645025" y="3962400"/>
            <a:ext cx="4027488" cy="2057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722313" marR="0" indent="-3667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SzTx/>
              <a:buFont typeface="Wingdings" pitchFamily="2" charset="2"/>
              <a:buChar char="n"/>
              <a:tabLst/>
              <a:defRPr sz="1600"/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75296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n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3375"/>
            <a:ext cx="8205788" cy="504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5" y="990600"/>
            <a:ext cx="2560320" cy="1600200"/>
          </a:xfrm>
        </p:spPr>
        <p:txBody>
          <a:bodyPr/>
          <a:lstStyle>
            <a:lvl3pPr>
              <a:defRPr/>
            </a:lvl3pPr>
            <a:lvl4pPr marL="723900" indent="0">
              <a:buNone/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1"/>
          </p:nvPr>
        </p:nvSpPr>
        <p:spPr>
          <a:xfrm>
            <a:off x="3289459" y="990600"/>
            <a:ext cx="2560320" cy="1600200"/>
          </a:xfrm>
        </p:spPr>
        <p:txBody>
          <a:bodyPr/>
          <a:lstStyle>
            <a:lvl3pPr marL="355600" indent="0">
              <a:buNone/>
              <a:defRPr/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6112193" y="990600"/>
            <a:ext cx="2560320" cy="1600200"/>
          </a:xfrm>
        </p:spPr>
        <p:txBody>
          <a:bodyPr/>
          <a:lstStyle>
            <a:lvl3pPr marL="355600" indent="0">
              <a:buNone/>
              <a:defRPr/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5"/>
          </p:nvPr>
        </p:nvSpPr>
        <p:spPr>
          <a:xfrm>
            <a:off x="466725" y="2743200"/>
            <a:ext cx="2560320" cy="1600200"/>
          </a:xfrm>
        </p:spPr>
        <p:txBody>
          <a:bodyPr/>
          <a:lstStyle>
            <a:lvl3pPr>
              <a:defRPr/>
            </a:lvl3pPr>
            <a:lvl4pPr marL="723900" indent="0">
              <a:buNone/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7"/>
          </p:nvPr>
        </p:nvSpPr>
        <p:spPr>
          <a:xfrm>
            <a:off x="3289459" y="2743200"/>
            <a:ext cx="2560320" cy="1600200"/>
          </a:xfrm>
        </p:spPr>
        <p:txBody>
          <a:bodyPr/>
          <a:lstStyle>
            <a:lvl3pPr marL="355600" indent="0">
              <a:buNone/>
              <a:defRPr/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6"/>
          </p:nvPr>
        </p:nvSpPr>
        <p:spPr>
          <a:xfrm>
            <a:off x="6112193" y="2743200"/>
            <a:ext cx="2560320" cy="1600200"/>
          </a:xfrm>
        </p:spPr>
        <p:txBody>
          <a:bodyPr/>
          <a:lstStyle>
            <a:lvl3pPr marL="355600" indent="0">
              <a:buNone/>
              <a:defRPr/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Inhaltsplatzhalter 2"/>
          <p:cNvSpPr>
            <a:spLocks noGrp="1"/>
          </p:cNvSpPr>
          <p:nvPr>
            <p:ph idx="12"/>
          </p:nvPr>
        </p:nvSpPr>
        <p:spPr>
          <a:xfrm>
            <a:off x="466725" y="4495800"/>
            <a:ext cx="2560320" cy="1600200"/>
          </a:xfrm>
        </p:spPr>
        <p:txBody>
          <a:bodyPr/>
          <a:lstStyle>
            <a:lvl3pPr>
              <a:defRPr/>
            </a:lvl3pPr>
            <a:lvl4pPr marL="723900" indent="0">
              <a:buNone/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4"/>
          </p:nvPr>
        </p:nvSpPr>
        <p:spPr>
          <a:xfrm>
            <a:off x="3289459" y="4495800"/>
            <a:ext cx="2560320" cy="1600200"/>
          </a:xfrm>
        </p:spPr>
        <p:txBody>
          <a:bodyPr/>
          <a:lstStyle>
            <a:lvl3pPr marL="355600" indent="0">
              <a:buNone/>
              <a:defRPr/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112193" y="4495800"/>
            <a:ext cx="2560320" cy="1600200"/>
          </a:xfrm>
        </p:spPr>
        <p:txBody>
          <a:bodyPr/>
          <a:lstStyle>
            <a:lvl3pPr marL="355600" indent="0">
              <a:buNone/>
              <a:defRPr/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49952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el, 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3375"/>
            <a:ext cx="8205788" cy="12239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66725" y="1773238"/>
            <a:ext cx="4025900" cy="4246562"/>
          </a:xfrm>
        </p:spPr>
        <p:txBody>
          <a:bodyPr/>
          <a:lstStyle>
            <a:lvl3pPr>
              <a:defRPr/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 smtClean="0"/>
          </a:p>
        </p:txBody>
      </p:sp>
      <p:sp>
        <p:nvSpPr>
          <p:cNvPr id="4" name="Diagrammplatzhalter 3"/>
          <p:cNvSpPr>
            <a:spLocks noGrp="1"/>
          </p:cNvSpPr>
          <p:nvPr>
            <p:ph type="chart" sz="half" idx="2"/>
          </p:nvPr>
        </p:nvSpPr>
        <p:spPr>
          <a:xfrm>
            <a:off x="4645025" y="1773238"/>
            <a:ext cx="4027488" cy="4246562"/>
          </a:xfrm>
        </p:spPr>
        <p:txBody>
          <a:bodyPr/>
          <a:lstStyle/>
          <a:p>
            <a:pPr lvl="0"/>
            <a:r>
              <a:rPr lang="en-US" noProof="0" smtClean="0"/>
              <a:t>Click icon to add chart</a:t>
            </a:r>
            <a:endParaRPr lang="de-DE" noProof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no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6725" y="1773238"/>
            <a:ext cx="8205788" cy="647700"/>
          </a:xfrm>
        </p:spPr>
        <p:txBody>
          <a:bodyPr/>
          <a:lstStyle>
            <a:lvl1pPr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466725" y="406400"/>
            <a:ext cx="8205788" cy="2087563"/>
            <a:chOff x="466725" y="406400"/>
            <a:chExt cx="8205788" cy="2087563"/>
          </a:xfrm>
        </p:grpSpPr>
        <p:sp>
          <p:nvSpPr>
            <p:cNvPr id="7" name="Line 12"/>
            <p:cNvSpPr>
              <a:spLocks noChangeShapeType="1"/>
            </p:cNvSpPr>
            <p:nvPr/>
          </p:nvSpPr>
          <p:spPr bwMode="auto">
            <a:xfrm>
              <a:off x="466725" y="406400"/>
              <a:ext cx="8205788" cy="0"/>
            </a:xfrm>
            <a:prstGeom prst="line">
              <a:avLst/>
            </a:prstGeom>
            <a:noFill/>
            <a:ln w="508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466725" y="2493963"/>
              <a:ext cx="8205788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" name="Title 9"/>
          <p:cNvSpPr>
            <a:spLocks noGrp="1"/>
          </p:cNvSpPr>
          <p:nvPr>
            <p:ph type="title"/>
          </p:nvPr>
        </p:nvSpPr>
        <p:spPr>
          <a:xfrm>
            <a:off x="466725" y="477838"/>
            <a:ext cx="8205788" cy="12239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9746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/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2400" b="1" cap="all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6725" y="1773238"/>
            <a:ext cx="4025900" cy="424656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 baseline="0"/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5025" y="1773238"/>
            <a:ext cx="4027488" cy="424656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722313" marR="0" indent="-3667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SzTx/>
              <a:buFont typeface="Wingdings" pitchFamily="2" charset="2"/>
              <a:buChar char="n"/>
              <a:tabLst/>
              <a:defRPr sz="1600"/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 smtClean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3375"/>
            <a:ext cx="8205788" cy="12239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6726" y="1773238"/>
            <a:ext cx="2616835" cy="424656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 baseline="0"/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260170" y="1773238"/>
            <a:ext cx="2617867" cy="424656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722313" marR="0" indent="-3667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SzTx/>
              <a:buFont typeface="Wingdings" pitchFamily="2" charset="2"/>
              <a:buChar char="n"/>
              <a:tabLst/>
              <a:defRPr sz="1600"/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054646" y="1775888"/>
            <a:ext cx="2617867" cy="424391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202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6725" y="1773238"/>
            <a:ext cx="4025900" cy="424656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 baseline="0"/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 smtClean="0"/>
          </a:p>
        </p:txBody>
      </p:sp>
      <p:sp>
        <p:nvSpPr>
          <p:cNvPr id="6" name="Inhaltsplatzhalter 3"/>
          <p:cNvSpPr>
            <a:spLocks noGrp="1"/>
          </p:cNvSpPr>
          <p:nvPr>
            <p:ph sz="half" idx="11"/>
          </p:nvPr>
        </p:nvSpPr>
        <p:spPr>
          <a:xfrm>
            <a:off x="4645025" y="1773238"/>
            <a:ext cx="4027488" cy="2057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722313" marR="0" indent="-3667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SzTx/>
              <a:buFont typeface="Wingdings" pitchFamily="2" charset="2"/>
              <a:buChar char="n"/>
              <a:tabLst/>
              <a:defRPr sz="1600"/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 smtClean="0"/>
          </a:p>
        </p:txBody>
      </p:sp>
      <p:sp>
        <p:nvSpPr>
          <p:cNvPr id="5" name="Inhaltsplatzhalter 3"/>
          <p:cNvSpPr>
            <a:spLocks noGrp="1"/>
          </p:cNvSpPr>
          <p:nvPr>
            <p:ph sz="half" idx="10"/>
          </p:nvPr>
        </p:nvSpPr>
        <p:spPr>
          <a:xfrm>
            <a:off x="4645025" y="3962400"/>
            <a:ext cx="4027488" cy="2057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722313" marR="0" indent="-3667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SzTx/>
              <a:buFont typeface="Wingdings" pitchFamily="2" charset="2"/>
              <a:buChar char="n"/>
              <a:tabLst/>
              <a:defRPr sz="1600"/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903507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3375"/>
            <a:ext cx="8205788" cy="12239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11"/>
          </p:nvPr>
        </p:nvSpPr>
        <p:spPr>
          <a:xfrm>
            <a:off x="466725" y="1773238"/>
            <a:ext cx="4027488" cy="2057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722313" marR="0" indent="-3667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SzTx/>
              <a:buFont typeface="Wingdings" pitchFamily="2" charset="2"/>
              <a:buChar char="n"/>
              <a:tabLst/>
              <a:defRPr sz="1600"/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 smtClean="0"/>
          </a:p>
        </p:txBody>
      </p:sp>
      <p:sp>
        <p:nvSpPr>
          <p:cNvPr id="5" name="Inhaltsplatzhalter 3"/>
          <p:cNvSpPr>
            <a:spLocks noGrp="1"/>
          </p:cNvSpPr>
          <p:nvPr>
            <p:ph sz="half" idx="10"/>
          </p:nvPr>
        </p:nvSpPr>
        <p:spPr>
          <a:xfrm>
            <a:off x="466725" y="3962400"/>
            <a:ext cx="4027488" cy="2057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 marL="722313" marR="0" indent="-3667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SzTx/>
              <a:buFont typeface="Wingdings" pitchFamily="2" charset="2"/>
              <a:buChar char="n"/>
              <a:tabLst/>
              <a:defRPr sz="1600"/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 smtClean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46613" y="1773238"/>
            <a:ext cx="4025900" cy="424656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 baseline="0"/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55068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333375"/>
            <a:ext cx="8205788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6725" y="1773238"/>
            <a:ext cx="8205788" cy="424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2"/>
            <a:endParaRPr lang="de-DE" dirty="0" smtClean="0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466725" y="6164263"/>
            <a:ext cx="8205788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4102" name="Grafik 7" descr="Logo_ausgetauscht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265988" y="6297613"/>
            <a:ext cx="1417637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Grafik 8" descr="ZfM-Logo_RGB.jpg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787900" y="6296025"/>
            <a:ext cx="792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Grafik 9" descr="TUC deutsch CMYK.jpg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195513" y="6296025"/>
            <a:ext cx="93662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455612" y="6248400"/>
            <a:ext cx="289718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sz="800" dirty="0" smtClean="0">
                <a:solidFill>
                  <a:schemeClr val="tx1"/>
                </a:solidFill>
              </a:rPr>
              <a:t>Erik E. Lorenz</a:t>
            </a:r>
            <a:endParaRPr lang="de-DE" sz="800" dirty="0" smtClean="0">
              <a:solidFill>
                <a:schemeClr val="tx1"/>
              </a:solidFill>
            </a:endParaRPr>
          </a:p>
          <a:p>
            <a:pPr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de-DE" sz="800" dirty="0" smtClean="0">
                <a:solidFill>
                  <a:schemeClr val="tx1"/>
                </a:solidFill>
                <a:latin typeface="Frutiger LT Com 55 Roman"/>
              </a:rPr>
              <a:t>Page </a:t>
            </a:r>
            <a:fld id="{AC02F0AF-D960-4440-BBBD-72AA8987D2C9}" type="slidenum">
              <a:rPr lang="de-DE" sz="800" smtClean="0">
                <a:solidFill>
                  <a:schemeClr val="tx1"/>
                </a:solidFill>
                <a:latin typeface="Frutiger LT Com 55 Roman"/>
              </a:rPr>
              <a:pPr>
                <a:spcBef>
                  <a:spcPct val="50000"/>
                </a:spcBef>
                <a:spcAft>
                  <a:spcPct val="0"/>
                </a:spcAft>
                <a:buFontTx/>
                <a:buNone/>
                <a:defRPr/>
              </a:pPr>
              <a:t>‹#›</a:t>
            </a:fld>
            <a:endParaRPr lang="de-DE" sz="800" dirty="0" smtClean="0">
              <a:solidFill>
                <a:schemeClr val="tx1"/>
              </a:solidFill>
              <a:latin typeface="Frutiger LT Com 55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3" r:id="rId3"/>
    <p:sldLayoutId id="2147483800" r:id="rId4"/>
    <p:sldLayoutId id="2147483801" r:id="rId5"/>
    <p:sldLayoutId id="2147483802" r:id="rId6"/>
    <p:sldLayoutId id="2147483831" r:id="rId7"/>
    <p:sldLayoutId id="2147483827" r:id="rId8"/>
    <p:sldLayoutId id="2147483828" r:id="rId9"/>
    <p:sldLayoutId id="2147483830" r:id="rId10"/>
    <p:sldLayoutId id="2147483829" r:id="rId11"/>
    <p:sldLayoutId id="2147483810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algn="l" rtl="0" eaLnBrk="1" fontAlgn="base" hangingPunct="1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defRPr sz="20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54013" indent="-352425" algn="l" rtl="0" eaLnBrk="1" fontAlgn="base" hangingPunct="1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722313" indent="-366713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 sz="16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069975" indent="-3460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  <a:cs typeface="Arial" charset="0"/>
        </a:defRPr>
      </a:lvl4pPr>
      <a:lvl5pPr marL="1431925" indent="-360363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  <a:cs typeface="Arial" charset="0"/>
        </a:defRPr>
      </a:lvl5pPr>
      <a:lvl6pPr marL="1889125" indent="-360363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6325" indent="-360363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3525" indent="-360363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60725" indent="-360363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4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8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6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mp4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10" Type="http://schemas.openxmlformats.org/officeDocument/2006/relationships/image" Target="../media/image14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10" Type="http://schemas.openxmlformats.org/officeDocument/2006/relationships/image" Target="../media/image14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6725" y="3352800"/>
            <a:ext cx="8205788" cy="647700"/>
          </a:xfrm>
        </p:spPr>
        <p:txBody>
          <a:bodyPr/>
          <a:lstStyle/>
          <a:p>
            <a:pPr algn="ctr"/>
            <a:r>
              <a:rPr lang="en-US" b="1" dirty="0" err="1" smtClean="0">
                <a:latin typeface="Arial" charset="0"/>
                <a:cs typeface="Arial" charset="0"/>
              </a:rPr>
              <a:t>Präsentation</a:t>
            </a:r>
            <a:r>
              <a:rPr lang="en-US" b="1" dirty="0" smtClean="0">
                <a:latin typeface="Arial" charset="0"/>
                <a:cs typeface="Arial" charset="0"/>
              </a:rPr>
              <a:t> der </a:t>
            </a:r>
            <a:r>
              <a:rPr lang="en-US" b="1" dirty="0" err="1" smtClean="0">
                <a:latin typeface="Arial" charset="0"/>
                <a:cs typeface="Arial" charset="0"/>
              </a:rPr>
              <a:t>Masterarbeit</a:t>
            </a:r>
            <a:endParaRPr lang="en-US" b="1" dirty="0" smtClean="0">
              <a:latin typeface="Arial" charset="0"/>
              <a:cs typeface="Arial" charset="0"/>
            </a:endParaRPr>
          </a:p>
          <a:p>
            <a:pPr algn="ctr"/>
            <a:r>
              <a:rPr lang="en-US" dirty="0" smtClean="0">
                <a:latin typeface="Arial" charset="0"/>
                <a:cs typeface="Arial" charset="0"/>
              </a:rPr>
              <a:t>Erik E. Lorenz</a:t>
            </a:r>
          </a:p>
          <a:p>
            <a:pPr algn="ctr"/>
            <a:r>
              <a:rPr lang="en-US" dirty="0" smtClean="0">
                <a:latin typeface="Arial" charset="0"/>
                <a:cs typeface="Arial" charset="0"/>
              </a:rPr>
              <a:t>14.11.2014</a:t>
            </a:r>
          </a:p>
        </p:txBody>
      </p:sp>
      <p:sp>
        <p:nvSpPr>
          <p:cNvPr id="8194" name="Rectangle 7"/>
          <p:cNvSpPr>
            <a:spLocks noGrp="1" noChangeArrowheads="1"/>
          </p:cNvSpPr>
          <p:nvPr>
            <p:ph type="title"/>
          </p:nvPr>
        </p:nvSpPr>
        <p:spPr>
          <a:xfrm>
            <a:off x="466725" y="1519237"/>
            <a:ext cx="8205788" cy="1223963"/>
          </a:xfrm>
        </p:spPr>
        <p:txBody>
          <a:bodyPr/>
          <a:lstStyle/>
          <a:p>
            <a:pPr algn="ctr"/>
            <a:r>
              <a:rPr lang="de-DE" dirty="0">
                <a:latin typeface="Arial" charset="0"/>
                <a:cs typeface="Arial" charset="0"/>
              </a:rPr>
              <a:t>Atomistische Modellierung und Simulation des Filmwachstums bei Gasphasenabscheidungen</a:t>
            </a:r>
            <a:endParaRPr lang="en-US" dirty="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</a:t>
            </a:r>
            <a:r>
              <a:rPr lang="de-DE" dirty="0" smtClean="0"/>
              <a:t>IV: </a:t>
            </a:r>
            <a:r>
              <a:rPr lang="de-DE" dirty="0" err="1" smtClean="0"/>
              <a:t>Kinetic</a:t>
            </a:r>
            <a:r>
              <a:rPr lang="de-DE" dirty="0" smtClean="0"/>
              <a:t> Monte Carlo-Algorithmus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32054" y="1773238"/>
            <a:ext cx="4234815" cy="42465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Folge von Zuständen</a:t>
            </a:r>
            <a:br>
              <a:rPr lang="de-DE" dirty="0" smtClean="0"/>
            </a:br>
            <a:r>
              <a:rPr lang="de-DE" dirty="0" smtClean="0"/>
              <a:t>durch Übergänge (Ereignisse)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Zufallsauswahl von Ereignissen</a:t>
            </a:r>
            <a:br>
              <a:rPr lang="de-DE" dirty="0" smtClean="0"/>
            </a:br>
            <a:r>
              <a:rPr lang="de-DE" dirty="0" smtClean="0"/>
              <a:t>gewichtet über ihre Raten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Anschließender Zeitschritt, entsprechend </a:t>
            </a:r>
            <a:r>
              <a:rPr lang="de-DE" dirty="0" err="1" smtClean="0"/>
              <a:t>Poisson</a:t>
            </a:r>
            <a:r>
              <a:rPr lang="de-DE" dirty="0" smtClean="0"/>
              <a:t>-Verteilung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3" y="1557338"/>
            <a:ext cx="3587737" cy="3785178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23" y="1767607"/>
            <a:ext cx="1076325" cy="3688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01" y="2387166"/>
            <a:ext cx="4185532" cy="4258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228" y="3294898"/>
            <a:ext cx="316089" cy="303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3" t="-3231" r="55833" b="3231"/>
          <a:stretch/>
        </p:blipFill>
        <p:spPr>
          <a:xfrm>
            <a:off x="4803530" y="4343400"/>
            <a:ext cx="3114390" cy="8667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244" y="2923042"/>
            <a:ext cx="402336" cy="3718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94" y="5506462"/>
            <a:ext cx="1440000" cy="5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7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Inhaltsübersicht</a:t>
            </a:r>
            <a:endParaRPr lang="de-DE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28800" y="1295400"/>
            <a:ext cx="5481638" cy="44958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Grundlagen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 err="1" smtClean="0"/>
              <a:t>Parsivald</a:t>
            </a:r>
            <a:r>
              <a:rPr lang="de-DE" b="1" dirty="0" smtClean="0"/>
              <a:t>-Modell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 smtClean="0"/>
              <a:t>Simulationen mit </a:t>
            </a:r>
            <a:r>
              <a:rPr lang="de-DE" b="1" dirty="0" err="1" smtClean="0"/>
              <a:t>Parsivald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 smtClean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30845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Parsivald</a:t>
            </a:r>
            <a:r>
              <a:rPr lang="de-DE" dirty="0" smtClean="0"/>
              <a:t>: Kombiniertes KMC/MD-Modell zur Simulation von Gasphasenabscheidungen</a:t>
            </a:r>
            <a:endParaRPr lang="de-DE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3970473"/>
            <a:ext cx="8205788" cy="2049327"/>
          </a:xfrm>
        </p:spPr>
      </p:pic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4645025" y="1582738"/>
            <a:ext cx="4027488" cy="2265362"/>
          </a:xfrm>
        </p:spPr>
        <p:txBody>
          <a:bodyPr/>
          <a:lstStyle/>
          <a:p>
            <a:r>
              <a:rPr lang="de-DE" b="1" dirty="0" smtClean="0"/>
              <a:t>Molekulardynamik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Simulation des Ereignisortes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/>
              <a:t>Kanonisches Ensemble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/>
              <a:t>⇒ </a:t>
            </a:r>
            <a:r>
              <a:rPr lang="de-DE" dirty="0" err="1"/>
              <a:t>t</a:t>
            </a:r>
            <a:r>
              <a:rPr lang="de-DE" baseline="-25000" dirty="0" err="1"/>
              <a:t>relax</a:t>
            </a:r>
            <a:r>
              <a:rPr lang="de-DE" dirty="0"/>
              <a:t>, T, </a:t>
            </a:r>
            <a:r>
              <a:rPr lang="de-DE" dirty="0" err="1" smtClean="0"/>
              <a:t>E</a:t>
            </a:r>
            <a:r>
              <a:rPr lang="de-DE" baseline="-25000" dirty="0" err="1" smtClean="0"/>
              <a:t>kin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feste </a:t>
            </a:r>
            <a:r>
              <a:rPr lang="de-DE" dirty="0" smtClean="0"/>
              <a:t>Ränder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≈ 1800 Atome je Ereignis</a:t>
            </a:r>
          </a:p>
        </p:txBody>
      </p:sp>
      <p:sp>
        <p:nvSpPr>
          <p:cNvPr id="19" name="Content Placeholder 16"/>
          <p:cNvSpPr txBox="1">
            <a:spLocks/>
          </p:cNvSpPr>
          <p:nvPr/>
        </p:nvSpPr>
        <p:spPr bwMode="auto">
          <a:xfrm>
            <a:off x="466725" y="1582738"/>
            <a:ext cx="4027488" cy="226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54013" indent="-35242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722313" marR="0" indent="-3667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SzTx/>
              <a:buFont typeface="Wingdings" pitchFamily="2" charset="2"/>
              <a:buChar char="n"/>
              <a:tabLst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069975" indent="-3460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j-lt"/>
                <a:cs typeface="Arial" charset="0"/>
              </a:defRPr>
            </a:lvl4pPr>
            <a:lvl5pPr marL="14319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j-lt"/>
                <a:cs typeface="Arial" charset="0"/>
              </a:defRPr>
            </a:lvl5pPr>
            <a:lvl6pPr marL="18891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6pPr>
            <a:lvl7pPr marL="23463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7pPr>
            <a:lvl8pPr marL="28035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8pPr>
            <a:lvl9pPr marL="32607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b="1" kern="0" dirty="0" err="1" smtClean="0"/>
              <a:t>Kinetic</a:t>
            </a:r>
            <a:r>
              <a:rPr lang="de-DE" b="1" kern="0" dirty="0" smtClean="0"/>
              <a:t> Monte Carlo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 smtClean="0"/>
              <a:t>Adsorptions-Ereignisse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kern="0" dirty="0" smtClean="0"/>
              <a:t>Raten aus ab </a:t>
            </a:r>
            <a:r>
              <a:rPr lang="de-DE" kern="0" dirty="0" err="1" smtClean="0"/>
              <a:t>initio</a:t>
            </a:r>
            <a:r>
              <a:rPr lang="de-DE" kern="0" dirty="0" smtClean="0"/>
              <a:t>-Daten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 smtClean="0"/>
              <a:t>Off-</a:t>
            </a:r>
            <a:r>
              <a:rPr lang="de-DE" kern="0" dirty="0" err="1" smtClean="0"/>
              <a:t>Lattice</a:t>
            </a:r>
            <a:r>
              <a:rPr lang="de-DE" kern="0" dirty="0" smtClean="0"/>
              <a:t>-Atompositionen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 smtClean="0"/>
              <a:t>Auswahl des Adsorptionsortes</a:t>
            </a:r>
          </a:p>
        </p:txBody>
      </p:sp>
    </p:spTree>
    <p:extLst>
      <p:ext uri="{BB962C8B-B14F-4D97-AF65-F5344CB8AC3E}">
        <p14:creationId xmlns:p14="http://schemas.microsoft.com/office/powerpoint/2010/main" val="280455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Parsivald</a:t>
            </a:r>
            <a:r>
              <a:rPr lang="de-DE" dirty="0" smtClean="0"/>
              <a:t>: Prozesszyklus &amp; Parallelisierung</a:t>
            </a:r>
            <a:endParaRPr lang="de-D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31" y="1773238"/>
            <a:ext cx="6670175" cy="4246562"/>
          </a:xfrm>
        </p:spPr>
      </p:pic>
      <p:sp>
        <p:nvSpPr>
          <p:cNvPr id="8" name="TextBox 7"/>
          <p:cNvSpPr txBox="1"/>
          <p:nvPr/>
        </p:nvSpPr>
        <p:spPr>
          <a:xfrm>
            <a:off x="1245820" y="948178"/>
            <a:ext cx="64770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Hauptzyklus: Sequenzielle KMC-Simulationen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MD-Simulationen in separaten, parallelen Prozessen</a:t>
            </a:r>
          </a:p>
        </p:txBody>
      </p:sp>
    </p:spTree>
    <p:extLst>
      <p:ext uri="{BB962C8B-B14F-4D97-AF65-F5344CB8AC3E}">
        <p14:creationId xmlns:p14="http://schemas.microsoft.com/office/powerpoint/2010/main" val="189540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Parsivald</a:t>
            </a:r>
            <a:r>
              <a:rPr lang="de-DE" dirty="0" smtClean="0"/>
              <a:t>: Beschreibung verschiedener Gasphasenabscheidungen</a:t>
            </a:r>
            <a:endParaRPr lang="de-D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314296"/>
            <a:ext cx="2852709" cy="18288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202" y="2255220"/>
            <a:ext cx="1823325" cy="1828800"/>
          </a:xfrm>
        </p:spPr>
      </p:pic>
      <p:sp>
        <p:nvSpPr>
          <p:cNvPr id="14" name="Content Placeholder 16"/>
          <p:cNvSpPr txBox="1">
            <a:spLocks/>
          </p:cNvSpPr>
          <p:nvPr/>
        </p:nvSpPr>
        <p:spPr bwMode="auto">
          <a:xfrm>
            <a:off x="466725" y="1582738"/>
            <a:ext cx="8205788" cy="169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54013" indent="-35242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722313" marR="0" indent="-3667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SzTx/>
              <a:buFont typeface="Wingdings" pitchFamily="2" charset="2"/>
              <a:buChar char="n"/>
              <a:tabLst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069975" indent="-3460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j-lt"/>
                <a:cs typeface="Arial" charset="0"/>
              </a:defRPr>
            </a:lvl4pPr>
            <a:lvl5pPr marL="14319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j-lt"/>
                <a:cs typeface="Arial" charset="0"/>
              </a:defRPr>
            </a:lvl5pPr>
            <a:lvl6pPr marL="18891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6pPr>
            <a:lvl7pPr marL="23463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7pPr>
            <a:lvl8pPr marL="28035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8pPr>
            <a:lvl9pPr marL="32607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 smtClean="0"/>
              <a:t>Beschreibung durch unterschiedliche Formen des </a:t>
            </a:r>
            <a:r>
              <a:rPr lang="de-DE" kern="0" dirty="0" err="1" smtClean="0"/>
              <a:t>Parsivald</a:t>
            </a:r>
            <a:r>
              <a:rPr lang="de-DE" kern="0" dirty="0" smtClean="0"/>
              <a:t>-Zyklus‘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 smtClean="0"/>
              <a:t>PVD: 1 Schritt, 1 Ereignis-Typ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 smtClean="0"/>
              <a:t>CVD: 1 Schritt, 2 Ereignis-Typen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 smtClean="0"/>
              <a:t>ALD: 2 Schritte, je 1 Ereignis-Typ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197" y="4314296"/>
            <a:ext cx="349333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9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Parsivald</a:t>
            </a:r>
            <a:r>
              <a:rPr lang="de-DE" dirty="0" smtClean="0"/>
              <a:t>: Vergleich von Datenstrukturen zur Verwaltung von Atompositionen</a:t>
            </a:r>
            <a:endParaRPr lang="de-DE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1"/>
          </p:nvPr>
        </p:nvSpPr>
        <p:spPr>
          <a:xfrm>
            <a:off x="466725" y="1219200"/>
            <a:ext cx="4178300" cy="2057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7 KMC-Operationen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/>
              <a:t>Such-Operationen </a:t>
            </a:r>
            <a:r>
              <a:rPr lang="de-DE" dirty="0" smtClean="0"/>
              <a:t>dominieren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6 Datenstrukturen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" y="3243943"/>
            <a:ext cx="8205789" cy="2841229"/>
          </a:xfrm>
        </p:spPr>
      </p:pic>
      <p:sp>
        <p:nvSpPr>
          <p:cNvPr id="9" name="Content Placeholder 8"/>
          <p:cNvSpPr>
            <a:spLocks noGrp="1"/>
          </p:cNvSpPr>
          <p:nvPr>
            <p:ph sz="half" idx="12"/>
          </p:nvPr>
        </p:nvSpPr>
        <p:spPr>
          <a:xfrm>
            <a:off x="4645025" y="1219200"/>
            <a:ext cx="4027488" cy="2057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Vergleich von asymptotischer Laufzeit &amp; Speicherverbrauch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3000" y="2667000"/>
            <a:ext cx="7529512" cy="683264"/>
          </a:xfrm>
          <a:prstGeom prst="rect">
            <a:avLst/>
          </a:prstGeom>
          <a:noFill/>
        </p:spPr>
        <p:txBody>
          <a:bodyPr vert="horz" wrap="square" numCol="3" rtlCol="0" anchor="b" anchorCtr="0">
            <a:spAutoFit/>
          </a:bodyPr>
          <a:lstStyle/>
          <a:p>
            <a:r>
              <a:rPr lang="de-DE" sz="1600" dirty="0" smtClean="0"/>
              <a:t>n – Zahl der Atome</a:t>
            </a:r>
            <a:br>
              <a:rPr lang="de-DE" sz="1600" dirty="0" smtClean="0"/>
            </a:br>
            <a:r>
              <a:rPr lang="de-DE" sz="1600" dirty="0" smtClean="0"/>
              <a:t>k </a:t>
            </a:r>
            <a:r>
              <a:rPr lang="de-DE" sz="1600" dirty="0"/>
              <a:t>– Zahl der </a:t>
            </a:r>
            <a:r>
              <a:rPr lang="de-DE" sz="1600" dirty="0" smtClean="0"/>
              <a:t>Nachbarn</a:t>
            </a:r>
          </a:p>
          <a:p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dirty="0" smtClean="0"/>
              <a:t>c </a:t>
            </a:r>
            <a:r>
              <a:rPr lang="de-DE" sz="1600" dirty="0"/>
              <a:t>– Zahl der </a:t>
            </a:r>
            <a:r>
              <a:rPr lang="de-DE" sz="1600" dirty="0" smtClean="0"/>
              <a:t>Zellen</a:t>
            </a:r>
            <a:br>
              <a:rPr lang="de-DE" sz="1600" dirty="0" smtClean="0"/>
            </a:br>
            <a:r>
              <a:rPr lang="de-DE" sz="1600" dirty="0" smtClean="0"/>
              <a:t>s </a:t>
            </a:r>
            <a:r>
              <a:rPr lang="de-DE" sz="1600" dirty="0"/>
              <a:t>– </a:t>
            </a:r>
            <a:r>
              <a:rPr lang="de-DE" sz="1600" dirty="0" smtClean="0"/>
              <a:t>Raumgröße</a:t>
            </a:r>
            <a:br>
              <a:rPr lang="de-DE" sz="1600" dirty="0" smtClean="0"/>
            </a:br>
            <a:r>
              <a:rPr lang="de-DE" sz="1600" dirty="0" err="1" smtClean="0"/>
              <a:t>r</a:t>
            </a:r>
            <a:r>
              <a:rPr lang="de-DE" sz="1600" baseline="-25000" dirty="0" err="1" smtClean="0"/>
              <a:t>s</a:t>
            </a:r>
            <a:r>
              <a:rPr lang="de-DE" sz="1600" dirty="0" smtClean="0"/>
              <a:t> </a:t>
            </a:r>
            <a:r>
              <a:rPr lang="de-DE" sz="1600" dirty="0"/>
              <a:t>– </a:t>
            </a:r>
            <a:r>
              <a:rPr lang="de-DE" sz="1600" dirty="0" smtClean="0"/>
              <a:t>Suchradius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60004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0"/>
          <p:cNvPicPr>
            <a:picLocks noGrp="1" noChangeAspect="1"/>
          </p:cNvPicPr>
          <p:nvPr>
            <p:ph sz="half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" y="3243943"/>
            <a:ext cx="8205789" cy="2841229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Parsivald</a:t>
            </a:r>
            <a:r>
              <a:rPr lang="de-DE" dirty="0" smtClean="0"/>
              <a:t>: Vergleich von Datenstrukturen zur Verwaltung von Atompositionen</a:t>
            </a:r>
            <a:endParaRPr lang="de-DE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1"/>
          </p:nvPr>
        </p:nvSpPr>
        <p:spPr>
          <a:xfrm>
            <a:off x="466725" y="1219200"/>
            <a:ext cx="4178300" cy="2057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7 KMC-Operationen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Such-Operationen dominieren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6 Datenstrukturen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2"/>
          </p:nvPr>
        </p:nvSpPr>
        <p:spPr>
          <a:xfrm>
            <a:off x="4645025" y="1219200"/>
            <a:ext cx="4027488" cy="2057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Vergleich von asymptotischer Laufzeit &amp; Speicherverbrauch</a:t>
            </a:r>
          </a:p>
          <a:p>
            <a:pPr lvl="1" indent="0">
              <a:buNone/>
            </a:pPr>
            <a:r>
              <a:rPr lang="de-DE" dirty="0" smtClean="0"/>
              <a:t>⇒ Favoriten: </a:t>
            </a:r>
            <a:r>
              <a:rPr lang="de-DE" dirty="0" err="1" smtClean="0"/>
              <a:t>Octrees</a:t>
            </a:r>
            <a:r>
              <a:rPr lang="de-DE" dirty="0" smtClean="0"/>
              <a:t> und Delaunay-Triangulationen</a:t>
            </a:r>
            <a:endParaRPr lang="de-DE" dirty="0"/>
          </a:p>
        </p:txBody>
      </p:sp>
      <p:sp>
        <p:nvSpPr>
          <p:cNvPr id="14" name="Oval 13"/>
          <p:cNvSpPr/>
          <p:nvPr/>
        </p:nvSpPr>
        <p:spPr bwMode="auto">
          <a:xfrm>
            <a:off x="4876800" y="4492583"/>
            <a:ext cx="3429000" cy="13716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36000" rIns="54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42899" y="4680703"/>
            <a:ext cx="1395413" cy="32146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36000" rIns="54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42899" y="5360549"/>
            <a:ext cx="1395413" cy="32146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36000" rIns="54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43000" y="2667000"/>
            <a:ext cx="7529512" cy="683264"/>
          </a:xfrm>
          <a:prstGeom prst="rect">
            <a:avLst/>
          </a:prstGeom>
          <a:noFill/>
        </p:spPr>
        <p:txBody>
          <a:bodyPr vert="horz" wrap="square" numCol="3" rtlCol="0" anchor="b" anchorCtr="0">
            <a:spAutoFit/>
          </a:bodyPr>
          <a:lstStyle/>
          <a:p>
            <a:r>
              <a:rPr lang="de-DE" sz="1600" dirty="0" smtClean="0"/>
              <a:t>n – Zahl der Atome</a:t>
            </a:r>
            <a:br>
              <a:rPr lang="de-DE" sz="1600" dirty="0" smtClean="0"/>
            </a:br>
            <a:r>
              <a:rPr lang="de-DE" sz="1600" dirty="0" smtClean="0"/>
              <a:t>k </a:t>
            </a:r>
            <a:r>
              <a:rPr lang="de-DE" sz="1600" dirty="0"/>
              <a:t>– Zahl der </a:t>
            </a:r>
            <a:r>
              <a:rPr lang="de-DE" sz="1600" dirty="0" smtClean="0"/>
              <a:t>Nachbarn</a:t>
            </a:r>
          </a:p>
          <a:p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dirty="0" smtClean="0"/>
              <a:t>c </a:t>
            </a:r>
            <a:r>
              <a:rPr lang="de-DE" sz="1600" dirty="0"/>
              <a:t>– Zahl der </a:t>
            </a:r>
            <a:r>
              <a:rPr lang="de-DE" sz="1600" dirty="0" smtClean="0"/>
              <a:t>Zellen</a:t>
            </a:r>
            <a:br>
              <a:rPr lang="de-DE" sz="1600" dirty="0" smtClean="0"/>
            </a:br>
            <a:r>
              <a:rPr lang="de-DE" sz="1600" dirty="0" smtClean="0"/>
              <a:t>s </a:t>
            </a:r>
            <a:r>
              <a:rPr lang="de-DE" sz="1600" dirty="0"/>
              <a:t>– </a:t>
            </a:r>
            <a:r>
              <a:rPr lang="de-DE" sz="1600" dirty="0" smtClean="0"/>
              <a:t>Raumgröße</a:t>
            </a:r>
            <a:br>
              <a:rPr lang="de-DE" sz="1600" dirty="0" smtClean="0"/>
            </a:br>
            <a:r>
              <a:rPr lang="de-DE" sz="1600" dirty="0" err="1" smtClean="0"/>
              <a:t>r</a:t>
            </a:r>
            <a:r>
              <a:rPr lang="de-DE" sz="1600" baseline="-25000" dirty="0" err="1" smtClean="0"/>
              <a:t>s</a:t>
            </a:r>
            <a:r>
              <a:rPr lang="de-DE" sz="1600" dirty="0" smtClean="0"/>
              <a:t> </a:t>
            </a:r>
            <a:r>
              <a:rPr lang="de-DE" sz="1600" dirty="0"/>
              <a:t>– </a:t>
            </a:r>
            <a:r>
              <a:rPr lang="de-DE" sz="1600" dirty="0" smtClean="0"/>
              <a:t>Suchradius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10290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Inhaltsübersicht</a:t>
            </a:r>
            <a:endParaRPr lang="de-DE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28800" y="1295400"/>
            <a:ext cx="5481638" cy="44958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Grundlagen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Parsivald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-Modell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 smtClean="0"/>
              <a:t>Simulationen mit </a:t>
            </a:r>
            <a:r>
              <a:rPr lang="de-DE" b="1" dirty="0" err="1" smtClean="0"/>
              <a:t>Parsivald</a:t>
            </a:r>
            <a:endParaRPr lang="de-DE" b="1" dirty="0" smtClean="0"/>
          </a:p>
          <a:p>
            <a:pPr marL="639763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Physikalische Gasphasenabscheidungen</a:t>
            </a:r>
          </a:p>
          <a:p>
            <a:pPr marL="1008063" lvl="2" indent="-285750">
              <a:buFont typeface="Wingdings" panose="05000000000000000000" pitchFamily="2" charset="2"/>
              <a:buChar char="§"/>
            </a:pPr>
            <a:r>
              <a:rPr lang="de-DE" dirty="0" smtClean="0"/>
              <a:t>Struktur der Schicht &amp; Einfluss des Substrates</a:t>
            </a:r>
          </a:p>
          <a:p>
            <a:pPr marL="1008063" lvl="2" indent="-285750">
              <a:buFont typeface="Wingdings" panose="05000000000000000000" pitchFamily="2" charset="2"/>
              <a:buChar char="§"/>
            </a:pPr>
            <a:r>
              <a:rPr lang="de-DE" dirty="0" smtClean="0"/>
              <a:t>Multilagen-Systeme</a:t>
            </a:r>
          </a:p>
          <a:p>
            <a:pPr marL="639763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Skalierbarkeit von </a:t>
            </a:r>
            <a:r>
              <a:rPr lang="de-DE" dirty="0" err="1" smtClean="0"/>
              <a:t>Parsivald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 smtClean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320091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Gold-PVD: Strukturelle Eigenschaften der Schichten</a:t>
            </a:r>
            <a:endParaRPr lang="de-DE" dirty="0"/>
          </a:p>
        </p:txBody>
      </p:sp>
      <p:pic>
        <p:nvPicPr>
          <p:cNvPr id="24" name="Content Placeholder 23"/>
          <p:cNvPicPr>
            <a:picLocks noGrp="1" noChangeAspect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73" y="1218920"/>
            <a:ext cx="4028391" cy="2489199"/>
          </a:xfrm>
        </p:spPr>
      </p:pic>
      <p:pic>
        <p:nvPicPr>
          <p:cNvPr id="20" name="Content Placeholder 19"/>
          <p:cNvPicPr>
            <a:picLocks noGrp="1" noChangeAspect="1"/>
          </p:cNvPicPr>
          <p:nvPr>
            <p:ph sz="half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1219200"/>
            <a:ext cx="4027487" cy="2488640"/>
          </a:xfrm>
        </p:spPr>
      </p:pic>
      <p:pic>
        <p:nvPicPr>
          <p:cNvPr id="21" name="Content Placeholder 20"/>
          <p:cNvPicPr>
            <a:picLocks noGrp="1" noChangeAspect="1"/>
          </p:cNvPicPr>
          <p:nvPr>
            <p:ph sz="half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849" y="4267200"/>
            <a:ext cx="3919840" cy="1861924"/>
          </a:xfrm>
        </p:spPr>
      </p:pic>
      <p:sp>
        <p:nvSpPr>
          <p:cNvPr id="19" name="Content Placeholder 18"/>
          <p:cNvSpPr>
            <a:spLocks noGrp="1"/>
          </p:cNvSpPr>
          <p:nvPr>
            <p:ph sz="half" idx="10"/>
          </p:nvPr>
        </p:nvSpPr>
        <p:spPr>
          <a:xfrm>
            <a:off x="466725" y="3886200"/>
            <a:ext cx="4027488" cy="22429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Glattes, </a:t>
            </a:r>
            <a:r>
              <a:rPr lang="de-DE" dirty="0" err="1" smtClean="0"/>
              <a:t>epitaktisches</a:t>
            </a:r>
            <a:r>
              <a:rPr lang="de-DE" dirty="0" smtClean="0"/>
              <a:t> Wachstum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RMS-Rauheit &lt; Bindungslänge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Korrektur </a:t>
            </a:r>
            <a:r>
              <a:rPr lang="de-DE" dirty="0" err="1" smtClean="0"/>
              <a:t>nanoskopischer</a:t>
            </a:r>
            <a:r>
              <a:rPr lang="de-DE" dirty="0" smtClean="0"/>
              <a:t> Oberflächenunebenheiten</a:t>
            </a:r>
            <a:br>
              <a:rPr lang="de-DE" dirty="0" smtClean="0"/>
            </a:br>
            <a:r>
              <a:rPr lang="de-DE" dirty="0" smtClean="0"/>
              <a:t>(z.B. Lamellen, Säulen)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EAM, T=500 K,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relax</a:t>
            </a:r>
            <a:r>
              <a:rPr lang="en-US" dirty="0" smtClean="0"/>
              <a:t>=1.4 </a:t>
            </a:r>
            <a:r>
              <a:rPr lang="en-US" dirty="0" err="1" smtClean="0"/>
              <a:t>ps</a:t>
            </a:r>
            <a:endParaRPr lang="de-DE" dirty="0"/>
          </a:p>
        </p:txBody>
      </p:sp>
      <p:sp>
        <p:nvSpPr>
          <p:cNvPr id="22" name="TextBox 21"/>
          <p:cNvSpPr txBox="1"/>
          <p:nvPr/>
        </p:nvSpPr>
        <p:spPr>
          <a:xfrm>
            <a:off x="5562600" y="5759792"/>
            <a:ext cx="31099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Lamellen: Ausgangsstruktur</a:t>
            </a:r>
            <a:endParaRPr lang="de-DE" dirty="0"/>
          </a:p>
        </p:txBody>
      </p:sp>
      <p:sp>
        <p:nvSpPr>
          <p:cNvPr id="23" name="TextBox 22"/>
          <p:cNvSpPr txBox="1"/>
          <p:nvPr/>
        </p:nvSpPr>
        <p:spPr>
          <a:xfrm>
            <a:off x="5167311" y="849588"/>
            <a:ext cx="350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Rauheit auf glatten Substraten</a:t>
            </a:r>
            <a:endParaRPr lang="de-DE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35499" y="1274482"/>
            <a:ext cx="3898901" cy="274560"/>
            <a:chOff x="4625974" y="1663225"/>
            <a:chExt cx="3898901" cy="274560"/>
          </a:xfrm>
        </p:grpSpPr>
        <p:cxnSp>
          <p:nvCxnSpPr>
            <p:cNvPr id="4" name="Straight Connector 3"/>
            <p:cNvCxnSpPr>
              <a:stCxn id="7" idx="3"/>
            </p:cNvCxnSpPr>
            <p:nvPr/>
          </p:nvCxnSpPr>
          <p:spPr bwMode="auto">
            <a:xfrm>
              <a:off x="5295900" y="1800505"/>
              <a:ext cx="3228975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974" y="1663225"/>
              <a:ext cx="669926" cy="27456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5667376" y="4084696"/>
            <a:ext cx="397668" cy="165048"/>
            <a:chOff x="3981177" y="1056430"/>
            <a:chExt cx="348604" cy="165048"/>
          </a:xfrm>
        </p:grpSpPr>
        <p:cxnSp>
          <p:nvCxnSpPr>
            <p:cNvPr id="28" name="Straight Connector 27"/>
            <p:cNvCxnSpPr/>
            <p:nvPr/>
          </p:nvCxnSpPr>
          <p:spPr bwMode="auto">
            <a:xfrm>
              <a:off x="3981177" y="1056430"/>
              <a:ext cx="0" cy="16504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4329781" y="1056430"/>
              <a:ext cx="0" cy="16504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3981177" y="1145876"/>
              <a:ext cx="348604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7" name="TextBox 26"/>
          <p:cNvSpPr txBox="1"/>
          <p:nvPr/>
        </p:nvSpPr>
        <p:spPr>
          <a:xfrm>
            <a:off x="5305425" y="3845120"/>
            <a:ext cx="1112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1 </a:t>
            </a:r>
            <a:r>
              <a:rPr lang="de-DE" sz="1400" dirty="0" err="1" smtClean="0"/>
              <a:t>nm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6104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Gold-PVD: Strukturierte Substrate</a:t>
            </a:r>
            <a:endParaRPr lang="de-DE" dirty="0"/>
          </a:p>
        </p:txBody>
      </p:sp>
      <p:pic>
        <p:nvPicPr>
          <p:cNvPr id="27" name="Content Placeholder 26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3" y="990600"/>
            <a:ext cx="3881437" cy="2398393"/>
          </a:xfrm>
        </p:spPr>
      </p:pic>
      <p:pic>
        <p:nvPicPr>
          <p:cNvPr id="20" name="Content Placeholder 19"/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3200400"/>
            <a:ext cx="4027488" cy="3020616"/>
          </a:xfrm>
        </p:spPr>
      </p:pic>
      <p:pic>
        <p:nvPicPr>
          <p:cNvPr id="28" name="Content Placeholder 27"/>
          <p:cNvPicPr>
            <a:picLocks noGrp="1" noChangeAspect="1"/>
          </p:cNvPicPr>
          <p:nvPr>
            <p:ph sz="half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837" y="990600"/>
            <a:ext cx="3881437" cy="2398393"/>
          </a:xfrm>
        </p:spPr>
      </p:pic>
      <p:pic>
        <p:nvPicPr>
          <p:cNvPr id="26" name="Content Placeholder 25"/>
          <p:cNvPicPr>
            <a:picLocks noGrp="1" noChangeAspect="1"/>
          </p:cNvPicPr>
          <p:nvPr>
            <p:ph sz="half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18"/>
          <a:stretch/>
        </p:blipFill>
        <p:spPr>
          <a:xfrm>
            <a:off x="4800600" y="3901194"/>
            <a:ext cx="3716338" cy="2209800"/>
          </a:xfrm>
        </p:spPr>
      </p:pic>
      <p:sp>
        <p:nvSpPr>
          <p:cNvPr id="3" name="TextBox 2"/>
          <p:cNvSpPr txBox="1"/>
          <p:nvPr/>
        </p:nvSpPr>
        <p:spPr>
          <a:xfrm>
            <a:off x="701540" y="3367222"/>
            <a:ext cx="7970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smtClean="0"/>
              <a:t>Hohe Rauheit</a:t>
            </a:r>
            <a:r>
              <a:rPr lang="de-DE" sz="2000" dirty="0" smtClean="0"/>
              <a:t>:</a:t>
            </a:r>
            <a:r>
              <a:rPr lang="de-DE" dirty="0" smtClean="0"/>
              <a:t> Artefakt von </a:t>
            </a:r>
            <a:r>
              <a:rPr lang="de-DE" dirty="0" err="1" smtClean="0"/>
              <a:t>Parsivald</a:t>
            </a:r>
            <a:r>
              <a:rPr lang="de-DE" dirty="0" smtClean="0"/>
              <a:t> bei extremen Substraten</a:t>
            </a:r>
            <a:endParaRPr lang="de-DE" dirty="0"/>
          </a:p>
        </p:txBody>
      </p:sp>
      <p:grpSp>
        <p:nvGrpSpPr>
          <p:cNvPr id="8" name="Group 7"/>
          <p:cNvGrpSpPr/>
          <p:nvPr/>
        </p:nvGrpSpPr>
        <p:grpSpPr>
          <a:xfrm rot="16200000">
            <a:off x="108069" y="4691112"/>
            <a:ext cx="1112416" cy="404624"/>
            <a:chOff x="2973116" y="768928"/>
            <a:chExt cx="2364724" cy="404624"/>
          </a:xfrm>
        </p:grpSpPr>
        <p:grpSp>
          <p:nvGrpSpPr>
            <p:cNvPr id="9" name="Group 8"/>
            <p:cNvGrpSpPr/>
            <p:nvPr/>
          </p:nvGrpSpPr>
          <p:grpSpPr>
            <a:xfrm>
              <a:off x="3434158" y="1008504"/>
              <a:ext cx="1442642" cy="165048"/>
              <a:chOff x="3981177" y="1056430"/>
              <a:chExt cx="348604" cy="165048"/>
            </a:xfrm>
          </p:grpSpPr>
          <p:cxnSp>
            <p:nvCxnSpPr>
              <p:cNvPr id="11" name="Straight Connector 10"/>
              <p:cNvCxnSpPr/>
              <p:nvPr/>
            </p:nvCxnSpPr>
            <p:spPr bwMode="auto">
              <a:xfrm>
                <a:off x="3981177" y="1056430"/>
                <a:ext cx="0" cy="16504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" name="Straight Connector 11"/>
              <p:cNvCxnSpPr/>
              <p:nvPr/>
            </p:nvCxnSpPr>
            <p:spPr bwMode="auto">
              <a:xfrm>
                <a:off x="4329781" y="1056430"/>
                <a:ext cx="0" cy="16504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/>
              <p:cNvCxnSpPr/>
              <p:nvPr/>
            </p:nvCxnSpPr>
            <p:spPr bwMode="auto">
              <a:xfrm>
                <a:off x="3981177" y="1145876"/>
                <a:ext cx="348604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" name="TextBox 9"/>
            <p:cNvSpPr txBox="1"/>
            <p:nvPr/>
          </p:nvSpPr>
          <p:spPr>
            <a:xfrm>
              <a:off x="2973116" y="768928"/>
              <a:ext cx="2364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2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nm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532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I:</a:t>
            </a:r>
            <a:br>
              <a:rPr lang="de-DE" dirty="0" smtClean="0"/>
            </a:br>
            <a:r>
              <a:rPr lang="de-DE" dirty="0" smtClean="0"/>
              <a:t>Anwendungen von Gasphasenabscheidungen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Anwendungen für: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Dünne Schichten in der Mikroelektronik</a:t>
            </a:r>
          </a:p>
          <a:p>
            <a:pPr marL="1065213" lvl="2" indent="-342900">
              <a:buFont typeface="Arial" panose="020B0604020202020204" pitchFamily="34" charset="0"/>
              <a:buChar char="•"/>
            </a:pPr>
            <a:r>
              <a:rPr lang="de-DE" dirty="0" smtClean="0"/>
              <a:t>z.B. </a:t>
            </a:r>
            <a:r>
              <a:rPr lang="de-DE" dirty="0" smtClean="0"/>
              <a:t>Gate-Dielektrika</a:t>
            </a:r>
            <a:endParaRPr lang="de-DE" dirty="0" smtClean="0"/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Protektive Schichten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Mehrlagige Systeme</a:t>
            </a:r>
          </a:p>
          <a:p>
            <a:pPr marL="1065213" lvl="2" indent="-342900">
              <a:buFont typeface="Arial" panose="020B0604020202020204" pitchFamily="34" charset="0"/>
              <a:buChar char="•"/>
            </a:pPr>
            <a:r>
              <a:rPr lang="de-DE" dirty="0" smtClean="0"/>
              <a:t>Röntgenspiegel</a:t>
            </a:r>
          </a:p>
          <a:p>
            <a:pPr marL="1065213" lvl="2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Riesenmagnetowiderstände</a:t>
            </a:r>
            <a:endParaRPr lang="de-DE" dirty="0" smtClean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1890884"/>
            <a:ext cx="4027488" cy="1822108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4047157"/>
            <a:ext cx="4027488" cy="1887885"/>
          </a:xfrm>
        </p:spPr>
      </p:pic>
    </p:spTree>
    <p:extLst>
      <p:ext uri="{BB962C8B-B14F-4D97-AF65-F5344CB8AC3E}">
        <p14:creationId xmlns:p14="http://schemas.microsoft.com/office/powerpoint/2010/main" val="136429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Silizium-PVD: Struktur amorpher Schichten</a:t>
            </a:r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1"/>
          </p:nvPr>
        </p:nvSpPr>
        <p:spPr>
          <a:xfrm>
            <a:off x="466725" y="1289308"/>
            <a:ext cx="4027488" cy="1834891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Silizium: gerichtete Bindungen</a:t>
            </a:r>
          </a:p>
          <a:p>
            <a:pPr marL="368300" lvl="2" indent="0">
              <a:buNone/>
            </a:pPr>
            <a:r>
              <a:rPr lang="de-DE" dirty="0"/>
              <a:t>⇒ </a:t>
            </a:r>
            <a:r>
              <a:rPr lang="de-DE" dirty="0" smtClean="0"/>
              <a:t>beste </a:t>
            </a:r>
            <a:r>
              <a:rPr lang="de-DE" dirty="0" err="1" smtClean="0"/>
              <a:t>ReaxFF</a:t>
            </a:r>
            <a:r>
              <a:rPr lang="de-DE" dirty="0" smtClean="0"/>
              <a:t>-Parametrisierung aus 10 Kandidaten</a:t>
            </a:r>
          </a:p>
          <a:p>
            <a:pPr marL="342900" lvl="2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2000" dirty="0"/>
              <a:t>Amorphe Struktur trotz kristallinem Substrat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Zunahme der Rauheit</a:t>
            </a:r>
            <a:endParaRPr lang="de-DE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1" y="3627909"/>
            <a:ext cx="4027487" cy="248864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089" y="3627909"/>
            <a:ext cx="4027491" cy="2488640"/>
          </a:xfrm>
        </p:spPr>
      </p:pic>
      <p:sp>
        <p:nvSpPr>
          <p:cNvPr id="11" name="TextBox 10"/>
          <p:cNvSpPr txBox="1"/>
          <p:nvPr/>
        </p:nvSpPr>
        <p:spPr>
          <a:xfrm>
            <a:off x="5791200" y="377783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Rauheit</a:t>
            </a:r>
            <a:endParaRPr lang="de-DE" dirty="0"/>
          </a:p>
        </p:txBody>
      </p:sp>
      <p:sp>
        <p:nvSpPr>
          <p:cNvPr id="12" name="TextBox 11"/>
          <p:cNvSpPr txBox="1"/>
          <p:nvPr/>
        </p:nvSpPr>
        <p:spPr>
          <a:xfrm>
            <a:off x="1503356" y="34085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Radiale Verteilung</a:t>
            </a:r>
            <a:endParaRPr lang="de-DE" dirty="0"/>
          </a:p>
        </p:txBody>
      </p:sp>
      <p:pic>
        <p:nvPicPr>
          <p:cNvPr id="14" name="Content Placeholder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4842" y="832630"/>
            <a:ext cx="4025900" cy="2363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410200" y="3161828"/>
            <a:ext cx="324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smtClean="0"/>
              <a:t>Si111-Substrat, 500 K, 3.5 </a:t>
            </a:r>
            <a:r>
              <a:rPr lang="de-DE" dirty="0" err="1"/>
              <a:t>p</a:t>
            </a:r>
            <a:r>
              <a:rPr lang="de-DE" dirty="0" err="1" smtClean="0"/>
              <a:t>s</a:t>
            </a:r>
            <a:endParaRPr lang="de-DE" dirty="0"/>
          </a:p>
        </p:txBody>
      </p:sp>
      <p:grpSp>
        <p:nvGrpSpPr>
          <p:cNvPr id="15" name="Group 14"/>
          <p:cNvGrpSpPr/>
          <p:nvPr/>
        </p:nvGrpSpPr>
        <p:grpSpPr>
          <a:xfrm rot="16200000">
            <a:off x="3801008" y="2560649"/>
            <a:ext cx="1112416" cy="404624"/>
            <a:chOff x="2973116" y="768928"/>
            <a:chExt cx="2364724" cy="404624"/>
          </a:xfrm>
        </p:grpSpPr>
        <p:grpSp>
          <p:nvGrpSpPr>
            <p:cNvPr id="16" name="Group 15"/>
            <p:cNvGrpSpPr/>
            <p:nvPr/>
          </p:nvGrpSpPr>
          <p:grpSpPr>
            <a:xfrm>
              <a:off x="3434158" y="1008504"/>
              <a:ext cx="1442642" cy="165048"/>
              <a:chOff x="3981177" y="1056430"/>
              <a:chExt cx="348604" cy="165048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>
                <a:off x="3981177" y="1056430"/>
                <a:ext cx="0" cy="16504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4329781" y="1056430"/>
                <a:ext cx="0" cy="16504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/>
              <p:cNvCxnSpPr/>
              <p:nvPr/>
            </p:nvCxnSpPr>
            <p:spPr bwMode="auto">
              <a:xfrm>
                <a:off x="3981177" y="1145876"/>
                <a:ext cx="348604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7" name="TextBox 16"/>
            <p:cNvSpPr txBox="1"/>
            <p:nvPr/>
          </p:nvSpPr>
          <p:spPr>
            <a:xfrm>
              <a:off x="2973116" y="768928"/>
              <a:ext cx="2364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2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nm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288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Silizium-PVD: Oberflächenprofile amorpher Schichten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1557901"/>
            <a:ext cx="4025900" cy="3922202"/>
          </a:xfrm>
          <a:solidFill>
            <a:schemeClr val="bg1"/>
          </a:solidFill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940" y="1557338"/>
            <a:ext cx="4027488" cy="3923328"/>
          </a:xfrm>
        </p:spPr>
      </p:pic>
      <p:grpSp>
        <p:nvGrpSpPr>
          <p:cNvPr id="10" name="Group 9"/>
          <p:cNvGrpSpPr/>
          <p:nvPr/>
        </p:nvGrpSpPr>
        <p:grpSpPr>
          <a:xfrm>
            <a:off x="4659136" y="5721709"/>
            <a:ext cx="4045097" cy="382745"/>
            <a:chOff x="2024258" y="5715002"/>
            <a:chExt cx="4045097" cy="38274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47073" y="4472155"/>
              <a:ext cx="271227" cy="285502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410200" y="5728415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 smtClean="0"/>
                <a:t>60 Å</a:t>
              </a:r>
              <a:endParaRPr lang="de-DE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4258" y="5715002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dirty="0" smtClean="0"/>
                <a:t>0 Å</a:t>
              </a:r>
              <a:endParaRPr lang="de-D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67316" y="5721709"/>
            <a:ext cx="2624719" cy="382745"/>
            <a:chOff x="2734447" y="5715002"/>
            <a:chExt cx="2624719" cy="38274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47073" y="5182344"/>
              <a:ext cx="271227" cy="143464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700011" y="5728415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3</a:t>
              </a:r>
              <a:r>
                <a:rPr lang="de-DE" dirty="0" smtClean="0"/>
                <a:t>0 Å</a:t>
              </a:r>
              <a:endParaRPr lang="de-DE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34447" y="5715002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dirty="0" smtClean="0"/>
                <a:t>0 Å</a:t>
              </a:r>
              <a:endParaRPr lang="de-DE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123104" y="1139517"/>
            <a:ext cx="311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 = </a:t>
            </a:r>
            <a:r>
              <a:rPr lang="de-DE" dirty="0" smtClean="0"/>
              <a:t>500 </a:t>
            </a:r>
            <a:r>
              <a:rPr lang="de-DE" dirty="0"/>
              <a:t>K, </a:t>
            </a:r>
            <a:r>
              <a:rPr lang="de-DE" dirty="0" err="1"/>
              <a:t>t</a:t>
            </a:r>
            <a:r>
              <a:rPr lang="de-DE" baseline="-25000" dirty="0" err="1"/>
              <a:t>relax</a:t>
            </a:r>
            <a:r>
              <a:rPr lang="de-DE" dirty="0"/>
              <a:t> = 3.5 </a:t>
            </a:r>
            <a:r>
              <a:rPr lang="de-DE" dirty="0" err="1"/>
              <a:t>ps</a:t>
            </a:r>
            <a:endParaRPr lang="de-DE" dirty="0"/>
          </a:p>
        </p:txBody>
      </p:sp>
      <p:sp>
        <p:nvSpPr>
          <p:cNvPr id="16" name="TextBox 15"/>
          <p:cNvSpPr txBox="1"/>
          <p:nvPr/>
        </p:nvSpPr>
        <p:spPr>
          <a:xfrm>
            <a:off x="466725" y="1139517"/>
            <a:ext cx="40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T = 1300 K, </a:t>
            </a:r>
            <a:r>
              <a:rPr lang="de-DE" dirty="0" err="1" smtClean="0"/>
              <a:t>t</a:t>
            </a:r>
            <a:r>
              <a:rPr lang="de-DE" baseline="-25000" dirty="0" err="1" smtClean="0"/>
              <a:t>relax</a:t>
            </a:r>
            <a:r>
              <a:rPr lang="de-DE" dirty="0" smtClean="0"/>
              <a:t> = 3.5 </a:t>
            </a:r>
            <a:r>
              <a:rPr lang="de-DE" dirty="0" err="1" smtClean="0"/>
              <a:t>ps</a:t>
            </a:r>
            <a:endParaRPr lang="de-DE" dirty="0"/>
          </a:p>
        </p:txBody>
      </p:sp>
      <p:grpSp>
        <p:nvGrpSpPr>
          <p:cNvPr id="26" name="Group 25"/>
          <p:cNvGrpSpPr/>
          <p:nvPr/>
        </p:nvGrpSpPr>
        <p:grpSpPr>
          <a:xfrm>
            <a:off x="3871402" y="5501748"/>
            <a:ext cx="659494" cy="404627"/>
            <a:chOff x="2867407" y="768925"/>
            <a:chExt cx="2364724" cy="404627"/>
          </a:xfrm>
        </p:grpSpPr>
        <p:grpSp>
          <p:nvGrpSpPr>
            <p:cNvPr id="25" name="Group 24"/>
            <p:cNvGrpSpPr/>
            <p:nvPr/>
          </p:nvGrpSpPr>
          <p:grpSpPr>
            <a:xfrm>
              <a:off x="3434158" y="1008504"/>
              <a:ext cx="1442642" cy="165048"/>
              <a:chOff x="3981177" y="1056430"/>
              <a:chExt cx="348604" cy="165048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>
                <a:off x="3981177" y="1056430"/>
                <a:ext cx="0" cy="16504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/>
              <p:cNvCxnSpPr/>
              <p:nvPr/>
            </p:nvCxnSpPr>
            <p:spPr bwMode="auto">
              <a:xfrm>
                <a:off x="4329781" y="1056430"/>
                <a:ext cx="0" cy="16504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>
                <a:off x="3981177" y="1145876"/>
                <a:ext cx="348604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4" name="TextBox 23"/>
            <p:cNvSpPr txBox="1"/>
            <p:nvPr/>
          </p:nvSpPr>
          <p:spPr>
            <a:xfrm>
              <a:off x="2867407" y="768925"/>
              <a:ext cx="2364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1 </a:t>
              </a:r>
              <a:r>
                <a:rPr lang="de-DE" sz="1400" dirty="0" err="1" smtClean="0"/>
                <a:t>nm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3412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Silizium-PVD: Oberflächenprofile amorpher Schichten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1557901"/>
            <a:ext cx="4025900" cy="3922202"/>
          </a:xfrm>
          <a:solidFill>
            <a:schemeClr val="bg1"/>
          </a:solidFill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940" y="1557338"/>
            <a:ext cx="4027488" cy="3923328"/>
          </a:xfrm>
        </p:spPr>
      </p:pic>
      <p:grpSp>
        <p:nvGrpSpPr>
          <p:cNvPr id="10" name="Group 9"/>
          <p:cNvGrpSpPr/>
          <p:nvPr/>
        </p:nvGrpSpPr>
        <p:grpSpPr>
          <a:xfrm>
            <a:off x="4659136" y="5721709"/>
            <a:ext cx="4045097" cy="382745"/>
            <a:chOff x="2024258" y="5715002"/>
            <a:chExt cx="4045097" cy="38274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47073" y="4472155"/>
              <a:ext cx="271227" cy="285502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410200" y="5728415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 smtClean="0"/>
                <a:t>60 Å</a:t>
              </a:r>
              <a:endParaRPr lang="de-DE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4258" y="5715002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dirty="0" smtClean="0"/>
                <a:t>0 Å</a:t>
              </a:r>
              <a:endParaRPr lang="de-DE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67316" y="5721709"/>
            <a:ext cx="2624719" cy="382745"/>
            <a:chOff x="2734447" y="5715002"/>
            <a:chExt cx="2624719" cy="38274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847073" y="5182344"/>
              <a:ext cx="271227" cy="143464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700011" y="5728415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/>
                <a:t>3</a:t>
              </a:r>
              <a:r>
                <a:rPr lang="de-DE" dirty="0" smtClean="0"/>
                <a:t>0 Å</a:t>
              </a:r>
              <a:endParaRPr lang="de-DE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34447" y="5715002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dirty="0" smtClean="0"/>
                <a:t>0 Å</a:t>
              </a:r>
              <a:endParaRPr lang="de-DE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123104" y="1139517"/>
            <a:ext cx="311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 = </a:t>
            </a:r>
            <a:r>
              <a:rPr lang="de-DE" dirty="0" smtClean="0"/>
              <a:t>500 </a:t>
            </a:r>
            <a:r>
              <a:rPr lang="de-DE" dirty="0"/>
              <a:t>K, </a:t>
            </a:r>
            <a:r>
              <a:rPr lang="de-DE" dirty="0" err="1"/>
              <a:t>t</a:t>
            </a:r>
            <a:r>
              <a:rPr lang="de-DE" baseline="-25000" dirty="0" err="1"/>
              <a:t>relax</a:t>
            </a:r>
            <a:r>
              <a:rPr lang="de-DE" dirty="0"/>
              <a:t> = 3.5 </a:t>
            </a:r>
            <a:r>
              <a:rPr lang="de-DE" dirty="0" err="1"/>
              <a:t>ps</a:t>
            </a:r>
            <a:endParaRPr lang="de-DE" dirty="0"/>
          </a:p>
        </p:txBody>
      </p:sp>
      <p:sp>
        <p:nvSpPr>
          <p:cNvPr id="16" name="TextBox 15"/>
          <p:cNvSpPr txBox="1"/>
          <p:nvPr/>
        </p:nvSpPr>
        <p:spPr>
          <a:xfrm>
            <a:off x="466725" y="1139517"/>
            <a:ext cx="40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T = 1300 K, </a:t>
            </a:r>
            <a:r>
              <a:rPr lang="de-DE" dirty="0" err="1" smtClean="0"/>
              <a:t>t</a:t>
            </a:r>
            <a:r>
              <a:rPr lang="de-DE" baseline="-25000" dirty="0" err="1" smtClean="0"/>
              <a:t>relax</a:t>
            </a:r>
            <a:r>
              <a:rPr lang="de-DE" dirty="0" smtClean="0"/>
              <a:t> = 3.5 </a:t>
            </a:r>
            <a:r>
              <a:rPr lang="de-DE" dirty="0" err="1" smtClean="0"/>
              <a:t>ps</a:t>
            </a:r>
            <a:endParaRPr lang="de-DE" dirty="0"/>
          </a:p>
        </p:txBody>
      </p:sp>
      <p:grpSp>
        <p:nvGrpSpPr>
          <p:cNvPr id="26" name="Group 25"/>
          <p:cNvGrpSpPr/>
          <p:nvPr/>
        </p:nvGrpSpPr>
        <p:grpSpPr>
          <a:xfrm>
            <a:off x="3871402" y="5501748"/>
            <a:ext cx="659494" cy="404627"/>
            <a:chOff x="2867407" y="768925"/>
            <a:chExt cx="2364724" cy="404627"/>
          </a:xfrm>
        </p:grpSpPr>
        <p:grpSp>
          <p:nvGrpSpPr>
            <p:cNvPr id="25" name="Group 24"/>
            <p:cNvGrpSpPr/>
            <p:nvPr/>
          </p:nvGrpSpPr>
          <p:grpSpPr>
            <a:xfrm>
              <a:off x="3434158" y="1008504"/>
              <a:ext cx="1442642" cy="165048"/>
              <a:chOff x="3981177" y="1056430"/>
              <a:chExt cx="348604" cy="165048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>
                <a:off x="3981177" y="1056430"/>
                <a:ext cx="0" cy="16504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/>
              <p:cNvCxnSpPr/>
              <p:nvPr/>
            </p:nvCxnSpPr>
            <p:spPr bwMode="auto">
              <a:xfrm>
                <a:off x="4329781" y="1056430"/>
                <a:ext cx="0" cy="16504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>
                <a:off x="3981177" y="1145876"/>
                <a:ext cx="348604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4" name="TextBox 23"/>
            <p:cNvSpPr txBox="1"/>
            <p:nvPr/>
          </p:nvSpPr>
          <p:spPr>
            <a:xfrm>
              <a:off x="2867407" y="768925"/>
              <a:ext cx="2364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1 </a:t>
              </a:r>
              <a:r>
                <a:rPr lang="de-DE" sz="1400" dirty="0" err="1" smtClean="0"/>
                <a:t>nm</a:t>
              </a:r>
              <a:endParaRPr lang="de-DE" sz="1400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901996" y="4620297"/>
            <a:ext cx="52578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Optimierung der Simulation hinsichtlich realistischer Oberflächen notwendig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782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Multilagen-PVD: Struktur von Kupfer-Nickel-Schichten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680" y="2590800"/>
            <a:ext cx="4171188" cy="2795016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6" y="2590800"/>
            <a:ext cx="3902003" cy="2795016"/>
          </a:xfrm>
        </p:spPr>
      </p:pic>
      <p:sp>
        <p:nvSpPr>
          <p:cNvPr id="7" name="TextBox 6"/>
          <p:cNvSpPr txBox="1"/>
          <p:nvPr/>
        </p:nvSpPr>
        <p:spPr>
          <a:xfrm>
            <a:off x="466725" y="990600"/>
            <a:ext cx="8205788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Wechselweise Abscheidung von Kupfer und Nickel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Bildung getrennter Schichten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Gute Übereinstimmung mit molekulardynamischen Simulationen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9680" y="5475701"/>
            <a:ext cx="40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LAMMPS (MD) (500K, 4 </a:t>
            </a:r>
            <a:r>
              <a:rPr lang="de-DE" dirty="0" err="1" smtClean="0"/>
              <a:t>ns</a:t>
            </a:r>
            <a:r>
              <a:rPr lang="de-DE" dirty="0" smtClean="0"/>
              <a:t> total)</a:t>
            </a:r>
            <a:endParaRPr 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451380" y="5475701"/>
            <a:ext cx="40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Parsivald</a:t>
            </a:r>
            <a:r>
              <a:rPr lang="de-DE" dirty="0" smtClean="0"/>
              <a:t> (500K, 1 </a:t>
            </a:r>
            <a:r>
              <a:rPr lang="de-DE" dirty="0" err="1" smtClean="0"/>
              <a:t>ps</a:t>
            </a:r>
            <a:r>
              <a:rPr lang="de-DE" dirty="0" smtClean="0"/>
              <a:t>, 55 </a:t>
            </a:r>
            <a:r>
              <a:rPr lang="de-DE" dirty="0" err="1" smtClean="0"/>
              <a:t>ms</a:t>
            </a:r>
            <a:r>
              <a:rPr lang="de-DE" dirty="0" smtClean="0"/>
              <a:t> total)</a:t>
            </a:r>
            <a:endParaRPr lang="de-DE" dirty="0"/>
          </a:p>
        </p:txBody>
      </p:sp>
      <p:grpSp>
        <p:nvGrpSpPr>
          <p:cNvPr id="3" name="Group 2"/>
          <p:cNvGrpSpPr/>
          <p:nvPr/>
        </p:nvGrpSpPr>
        <p:grpSpPr>
          <a:xfrm>
            <a:off x="3463" y="4685050"/>
            <a:ext cx="404626" cy="659494"/>
            <a:chOff x="3463" y="4685050"/>
            <a:chExt cx="404626" cy="659494"/>
          </a:xfrm>
        </p:grpSpPr>
        <p:grpSp>
          <p:nvGrpSpPr>
            <p:cNvPr id="11" name="Group 10"/>
            <p:cNvGrpSpPr/>
            <p:nvPr/>
          </p:nvGrpSpPr>
          <p:grpSpPr>
            <a:xfrm rot="16200000">
              <a:off x="205479" y="4909140"/>
              <a:ext cx="240172" cy="165048"/>
              <a:chOff x="3981177" y="1056430"/>
              <a:chExt cx="348604" cy="165048"/>
            </a:xfrm>
          </p:grpSpPr>
          <p:cxnSp>
            <p:nvCxnSpPr>
              <p:cNvPr id="13" name="Straight Connector 12"/>
              <p:cNvCxnSpPr/>
              <p:nvPr/>
            </p:nvCxnSpPr>
            <p:spPr bwMode="auto">
              <a:xfrm>
                <a:off x="3981177" y="1056430"/>
                <a:ext cx="0" cy="16504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Straight Connector 13"/>
              <p:cNvCxnSpPr/>
              <p:nvPr/>
            </p:nvCxnSpPr>
            <p:spPr bwMode="auto">
              <a:xfrm>
                <a:off x="4329781" y="1056430"/>
                <a:ext cx="0" cy="16504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/>
              <p:cNvCxnSpPr/>
              <p:nvPr/>
            </p:nvCxnSpPr>
            <p:spPr bwMode="auto">
              <a:xfrm>
                <a:off x="3981177" y="1145876"/>
                <a:ext cx="348604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2" name="TextBox 11"/>
            <p:cNvSpPr txBox="1"/>
            <p:nvPr/>
          </p:nvSpPr>
          <p:spPr>
            <a:xfrm rot="16200000">
              <a:off x="-172395" y="4860908"/>
              <a:ext cx="659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1 </a:t>
              </a:r>
              <a:r>
                <a:rPr lang="de-DE" sz="1400" dirty="0" err="1" smtClean="0"/>
                <a:t>nm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1993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Multilagen-PVD: Struktur von Kupfer-Nickel-Schichten</a:t>
            </a:r>
            <a:endParaRPr lang="de-DE" dirty="0"/>
          </a:p>
        </p:txBody>
      </p:sp>
      <p:sp>
        <p:nvSpPr>
          <p:cNvPr id="7" name="TextBox 6"/>
          <p:cNvSpPr txBox="1"/>
          <p:nvPr/>
        </p:nvSpPr>
        <p:spPr>
          <a:xfrm>
            <a:off x="461962" y="4698388"/>
            <a:ext cx="820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15x15 </a:t>
            </a:r>
            <a:r>
              <a:rPr lang="de-DE" dirty="0" err="1" smtClean="0"/>
              <a:t>nm</a:t>
            </a:r>
            <a:r>
              <a:rPr lang="de-DE" dirty="0" smtClean="0"/>
              <a:t>, 210k Atome, 3.5 Tage Laufzeit in beiden Simulationen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1962" y="5098828"/>
            <a:ext cx="4167718" cy="7571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5.2 </a:t>
            </a:r>
            <a:r>
              <a:rPr lang="en-US" dirty="0" err="1" smtClean="0"/>
              <a:t>Prozesse</a:t>
            </a:r>
            <a:r>
              <a:rPr lang="en-US" dirty="0" smtClean="0"/>
              <a:t> (8 max)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Isolierte</a:t>
            </a:r>
            <a:r>
              <a:rPr lang="en-US" dirty="0" smtClean="0"/>
              <a:t> </a:t>
            </a:r>
            <a:r>
              <a:rPr lang="en-US" dirty="0" err="1" smtClean="0"/>
              <a:t>Adsorptionen</a:t>
            </a:r>
            <a:endParaRPr lang="en-US" dirty="0" smtClean="0"/>
          </a:p>
        </p:txBody>
      </p:sp>
      <p:pic>
        <p:nvPicPr>
          <p:cNvPr id="2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9680" y="1021069"/>
            <a:ext cx="4171188" cy="279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726" y="1021069"/>
            <a:ext cx="3902003" cy="279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4629680" y="3905970"/>
            <a:ext cx="40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LAMMPS (MD) (</a:t>
            </a:r>
            <a:r>
              <a:rPr lang="de-DE" dirty="0"/>
              <a:t>500K, 4 </a:t>
            </a:r>
            <a:r>
              <a:rPr lang="de-DE" dirty="0" err="1"/>
              <a:t>ns</a:t>
            </a:r>
            <a:r>
              <a:rPr lang="de-DE" dirty="0"/>
              <a:t> total)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1380" y="3905970"/>
            <a:ext cx="40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Parsivald</a:t>
            </a:r>
            <a:r>
              <a:rPr lang="de-DE" dirty="0"/>
              <a:t> (500K, 1 </a:t>
            </a:r>
            <a:r>
              <a:rPr lang="de-DE" dirty="0" err="1"/>
              <a:t>ps</a:t>
            </a:r>
            <a:r>
              <a:rPr lang="de-DE" dirty="0"/>
              <a:t>, 55 </a:t>
            </a:r>
            <a:r>
              <a:rPr lang="de-DE" dirty="0" err="1"/>
              <a:t>ms</a:t>
            </a:r>
            <a:r>
              <a:rPr lang="de-DE" dirty="0"/>
              <a:t> total)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425" y="1215678"/>
            <a:ext cx="3962400" cy="244842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/>
          <p:cNvSpPr txBox="1"/>
          <p:nvPr/>
        </p:nvSpPr>
        <p:spPr>
          <a:xfrm>
            <a:off x="4633150" y="5098828"/>
            <a:ext cx="4167718" cy="7571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48 </a:t>
            </a:r>
            <a:r>
              <a:rPr lang="en-US" dirty="0" err="1" smtClean="0"/>
              <a:t>Prozesse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Extreme PVD-</a:t>
            </a:r>
            <a:r>
              <a:rPr lang="en-US" dirty="0" err="1" smtClean="0"/>
              <a:t>Raten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25513" y="3102843"/>
            <a:ext cx="404626" cy="659494"/>
            <a:chOff x="3463" y="4685050"/>
            <a:chExt cx="404626" cy="659494"/>
          </a:xfrm>
        </p:grpSpPr>
        <p:grpSp>
          <p:nvGrpSpPr>
            <p:cNvPr id="40" name="Group 39"/>
            <p:cNvGrpSpPr/>
            <p:nvPr/>
          </p:nvGrpSpPr>
          <p:grpSpPr>
            <a:xfrm rot="16200000">
              <a:off x="205479" y="4909140"/>
              <a:ext cx="240172" cy="165048"/>
              <a:chOff x="3981177" y="1056430"/>
              <a:chExt cx="348604" cy="165048"/>
            </a:xfrm>
          </p:grpSpPr>
          <p:cxnSp>
            <p:nvCxnSpPr>
              <p:cNvPr id="42" name="Straight Connector 41"/>
              <p:cNvCxnSpPr/>
              <p:nvPr/>
            </p:nvCxnSpPr>
            <p:spPr bwMode="auto">
              <a:xfrm>
                <a:off x="3981177" y="1056430"/>
                <a:ext cx="0" cy="16504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 bwMode="auto">
              <a:xfrm>
                <a:off x="4329781" y="1056430"/>
                <a:ext cx="0" cy="16504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/>
              <p:cNvCxnSpPr/>
              <p:nvPr/>
            </p:nvCxnSpPr>
            <p:spPr bwMode="auto">
              <a:xfrm>
                <a:off x="3981177" y="1145876"/>
                <a:ext cx="348604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41" name="TextBox 40"/>
            <p:cNvSpPr txBox="1"/>
            <p:nvPr/>
          </p:nvSpPr>
          <p:spPr>
            <a:xfrm rot="16200000">
              <a:off x="-172395" y="4860908"/>
              <a:ext cx="659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1 </a:t>
              </a:r>
              <a:r>
                <a:rPr lang="de-DE" sz="1400" dirty="0" err="1" smtClean="0"/>
                <a:t>nm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9888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Multilagen-PVD: Einfluss der Relaxationszeit</a:t>
            </a:r>
            <a:endParaRPr 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4629680" y="5798784"/>
            <a:ext cx="40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</a:t>
            </a:r>
            <a:r>
              <a:rPr lang="de-DE" baseline="-25000" dirty="0" err="1" smtClean="0"/>
              <a:t>relax</a:t>
            </a:r>
            <a:r>
              <a:rPr lang="de-DE" dirty="0" smtClean="0"/>
              <a:t> = 0.2fs, T = 1300 K</a:t>
            </a:r>
            <a:endParaRPr lang="de-DE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3311125"/>
            <a:ext cx="4025900" cy="2487659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78168"/>
            <a:ext cx="4027488" cy="3020616"/>
          </a:xfrm>
        </p:spPr>
      </p:pic>
      <p:sp>
        <p:nvSpPr>
          <p:cNvPr id="12" name="TextBox 11"/>
          <p:cNvSpPr txBox="1"/>
          <p:nvPr/>
        </p:nvSpPr>
        <p:spPr>
          <a:xfrm>
            <a:off x="466725" y="5798784"/>
            <a:ext cx="402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Schichtqualität in Abh. von </a:t>
            </a:r>
            <a:r>
              <a:rPr lang="de-DE" dirty="0" err="1" smtClean="0"/>
              <a:t>t</a:t>
            </a:r>
            <a:r>
              <a:rPr lang="de-DE" baseline="-25000" dirty="0" err="1" smtClean="0"/>
              <a:t>relax</a:t>
            </a:r>
            <a:endParaRPr lang="de-DE" dirty="0"/>
          </a:p>
        </p:txBody>
      </p:sp>
      <p:sp>
        <p:nvSpPr>
          <p:cNvPr id="13" name="TextBox 12"/>
          <p:cNvSpPr txBox="1"/>
          <p:nvPr/>
        </p:nvSpPr>
        <p:spPr>
          <a:xfrm>
            <a:off x="466725" y="990600"/>
            <a:ext cx="7991475" cy="161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smtClean="0"/>
              <a:t>Verminderung der Lagenqualität bei geringer Relaxationszeit</a:t>
            </a:r>
          </a:p>
          <a:p>
            <a:pPr lvl="1"/>
            <a:r>
              <a:rPr lang="de-DE" dirty="0"/>
              <a:t>⇒ </a:t>
            </a:r>
            <a:r>
              <a:rPr lang="de-DE" dirty="0" smtClean="0"/>
              <a:t>Simulationsartefakte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smtClean="0"/>
              <a:t>Ähnliche Effekte für Temperatur und Teilchengeschwindigkeit</a:t>
            </a:r>
          </a:p>
          <a:p>
            <a:pPr lvl="1"/>
            <a:r>
              <a:rPr lang="de-DE" dirty="0" smtClean="0"/>
              <a:t>⇒ Notwendigkeit der Simulationsoptimierung anhand dieser Parameter</a:t>
            </a:r>
            <a:endParaRPr lang="de-DE" dirty="0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8560425" y="4699434"/>
            <a:ext cx="659494" cy="404627"/>
            <a:chOff x="2867407" y="768925"/>
            <a:chExt cx="2364724" cy="404627"/>
          </a:xfrm>
        </p:grpSpPr>
        <p:grpSp>
          <p:nvGrpSpPr>
            <p:cNvPr id="14" name="Group 13"/>
            <p:cNvGrpSpPr/>
            <p:nvPr/>
          </p:nvGrpSpPr>
          <p:grpSpPr>
            <a:xfrm>
              <a:off x="3434158" y="1008504"/>
              <a:ext cx="1442642" cy="165048"/>
              <a:chOff x="3981177" y="1056430"/>
              <a:chExt cx="348604" cy="165048"/>
            </a:xfrm>
          </p:grpSpPr>
          <p:cxnSp>
            <p:nvCxnSpPr>
              <p:cNvPr id="16" name="Straight Connector 15"/>
              <p:cNvCxnSpPr/>
              <p:nvPr/>
            </p:nvCxnSpPr>
            <p:spPr bwMode="auto">
              <a:xfrm>
                <a:off x="3981177" y="1056430"/>
                <a:ext cx="0" cy="16504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4329781" y="1056430"/>
                <a:ext cx="0" cy="16504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 bwMode="auto">
              <a:xfrm>
                <a:off x="3981177" y="1145876"/>
                <a:ext cx="348604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5" name="TextBox 14"/>
            <p:cNvSpPr txBox="1"/>
            <p:nvPr/>
          </p:nvSpPr>
          <p:spPr>
            <a:xfrm>
              <a:off x="2867407" y="768925"/>
              <a:ext cx="2364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1 </a:t>
              </a:r>
              <a:r>
                <a:rPr lang="de-DE" sz="1400" dirty="0" err="1" smtClean="0"/>
                <a:t>nm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3606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Inhaltsübersicht</a:t>
            </a:r>
            <a:endParaRPr lang="de-DE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28800" y="1295400"/>
            <a:ext cx="5481638" cy="44958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Grundlagen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Parsivald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-Modell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 smtClean="0"/>
              <a:t>Simulationen mit </a:t>
            </a:r>
            <a:r>
              <a:rPr lang="de-DE" b="1" dirty="0" err="1" smtClean="0"/>
              <a:t>Parsivald</a:t>
            </a:r>
            <a:endParaRPr lang="de-DE" b="1" dirty="0" smtClean="0"/>
          </a:p>
          <a:p>
            <a:pPr marL="639763" lvl="1" indent="-285750">
              <a:buFont typeface="Wingdings" panose="05000000000000000000" pitchFamily="2" charset="2"/>
              <a:buChar char="§"/>
            </a:pP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Physikalische Gasphasenabscheidungen</a:t>
            </a:r>
          </a:p>
          <a:p>
            <a:pPr marL="639763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Skalierbarkeit von </a:t>
            </a:r>
            <a:r>
              <a:rPr lang="de-DE" dirty="0" err="1" smtClean="0"/>
              <a:t>Parsivald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 smtClean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305781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Gold-PVD: Skalierbarkeit von </a:t>
            </a:r>
            <a:r>
              <a:rPr lang="de-DE" dirty="0" err="1" smtClean="0"/>
              <a:t>Parsivald</a:t>
            </a:r>
            <a:endParaRPr lang="de-DE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466725" y="1773238"/>
            <a:ext cx="4025900" cy="25130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Effizient </a:t>
            </a:r>
            <a:r>
              <a:rPr lang="de-DE" dirty="0"/>
              <a:t>bis 1000 Å x 1000 </a:t>
            </a:r>
            <a:r>
              <a:rPr lang="de-DE" dirty="0" smtClean="0"/>
              <a:t>Å</a:t>
            </a:r>
          </a:p>
          <a:p>
            <a:pPr lvl="1" indent="0">
              <a:buNone/>
            </a:pPr>
            <a:r>
              <a:rPr lang="de-DE" dirty="0" smtClean="0"/>
              <a:t>⇒ </a:t>
            </a:r>
            <a:r>
              <a:rPr lang="de-DE" dirty="0" err="1" smtClean="0"/>
              <a:t>konst</a:t>
            </a:r>
            <a:r>
              <a:rPr lang="de-DE" dirty="0" smtClean="0"/>
              <a:t>. Laufzeit (viele Worker)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1</a:t>
            </a:r>
            <a:r>
              <a:rPr lang="el-GR" dirty="0" smtClean="0"/>
              <a:t> </a:t>
            </a:r>
            <a:r>
              <a:rPr lang="el-GR" dirty="0"/>
              <a:t>μ</a:t>
            </a:r>
            <a:r>
              <a:rPr lang="de-DE" dirty="0"/>
              <a:t>m x 1 </a:t>
            </a:r>
            <a:r>
              <a:rPr lang="el-GR" dirty="0"/>
              <a:t>μ</a:t>
            </a:r>
            <a:r>
              <a:rPr lang="de-DE" dirty="0"/>
              <a:t>m möglich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(≈ 1 Milliarde Atome)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RAM</a:t>
            </a:r>
            <a:r>
              <a:rPr lang="de-DE" dirty="0"/>
              <a:t>: 253 </a:t>
            </a:r>
            <a:r>
              <a:rPr lang="de-DE" dirty="0" err="1"/>
              <a:t>MiB</a:t>
            </a:r>
            <a:r>
              <a:rPr lang="de-DE" dirty="0"/>
              <a:t> + 94 B / </a:t>
            </a:r>
            <a:r>
              <a:rPr lang="de-DE" dirty="0" smtClean="0"/>
              <a:t>Atom</a:t>
            </a:r>
            <a:endParaRPr lang="de-DE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044" y="3532141"/>
            <a:ext cx="4025899" cy="2487659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half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39"/>
          <a:stretch/>
        </p:blipFill>
        <p:spPr>
          <a:xfrm>
            <a:off x="4645025" y="1701800"/>
            <a:ext cx="4027939" cy="1947862"/>
          </a:xfrm>
        </p:spPr>
      </p:pic>
      <p:sp>
        <p:nvSpPr>
          <p:cNvPr id="17" name="Rectangle 16"/>
          <p:cNvSpPr/>
          <p:nvPr/>
        </p:nvSpPr>
        <p:spPr bwMode="auto">
          <a:xfrm>
            <a:off x="6784182" y="3714750"/>
            <a:ext cx="16764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36000" rIns="54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5022" y="3714750"/>
            <a:ext cx="307977" cy="38417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36000" rIns="54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65703" y="4324350"/>
            <a:ext cx="2047876" cy="1771650"/>
            <a:chOff x="465703" y="4324350"/>
            <a:chExt cx="2047876" cy="1771650"/>
          </a:xfrm>
        </p:grpSpPr>
        <p:sp>
          <p:nvSpPr>
            <p:cNvPr id="19" name="Rectangle 18"/>
            <p:cNvSpPr/>
            <p:nvPr/>
          </p:nvSpPr>
          <p:spPr bwMode="auto">
            <a:xfrm>
              <a:off x="465704" y="4324350"/>
              <a:ext cx="2047875" cy="17716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36000" rIns="54000" bIns="360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33400" y="5295900"/>
              <a:ext cx="762000" cy="76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36000" rIns="54000" bIns="360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3400" y="5492234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W</a:t>
              </a:r>
              <a:r>
                <a:rPr lang="de-DE" baseline="-25000" dirty="0" smtClean="0"/>
                <a:t>1</a:t>
              </a:r>
              <a:endParaRPr lang="de-DE" baseline="-25000" dirty="0"/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1568450" y="4730234"/>
              <a:ext cx="762000" cy="76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4000" tIns="36000" rIns="54000" bIns="360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Frutiger LT Com 55 Roman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68450" y="49265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W</a:t>
              </a:r>
              <a:r>
                <a:rPr lang="de-DE" baseline="-25000" dirty="0" smtClean="0"/>
                <a:t>2</a:t>
              </a:r>
              <a:endParaRPr lang="de-DE" baseline="-25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65703" y="4324350"/>
              <a:ext cx="20478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Simulationsraum</a:t>
              </a:r>
              <a:br>
                <a:rPr lang="de-DE" dirty="0" smtClean="0"/>
              </a:br>
              <a:r>
                <a:rPr lang="de-DE" dirty="0" smtClean="0"/>
                <a:t>A</a:t>
              </a:r>
              <a:r>
                <a:rPr lang="de-DE" baseline="-25000" dirty="0" smtClean="0"/>
                <a:t>sim</a:t>
              </a:r>
              <a:endParaRPr lang="de-DE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581275" y="4443499"/>
                <a:ext cx="1803892" cy="860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worker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sim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275" y="4443499"/>
                <a:ext cx="1803892" cy="8604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90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Zusammenfassung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6724" y="1773238"/>
            <a:ext cx="8296275" cy="42465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Erweiterung eines KMC/MD-Modelles für Off-</a:t>
            </a:r>
            <a:r>
              <a:rPr lang="de-DE" dirty="0" err="1" smtClean="0"/>
              <a:t>Lattice</a:t>
            </a:r>
            <a:r>
              <a:rPr lang="de-DE" dirty="0" smtClean="0"/>
              <a:t>-Simulation allgemeiner Gasphasenabscheidungen („</a:t>
            </a:r>
            <a:r>
              <a:rPr lang="de-DE" dirty="0" err="1" smtClean="0"/>
              <a:t>Parsivald</a:t>
            </a:r>
            <a:r>
              <a:rPr lang="de-DE" dirty="0" smtClean="0"/>
              <a:t>“)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Untersuchung physikalischer Gasphasenabscheidungen mit </a:t>
            </a:r>
            <a:r>
              <a:rPr lang="de-DE" dirty="0" err="1" smtClean="0"/>
              <a:t>Parsivald</a:t>
            </a:r>
            <a:endParaRPr lang="de-DE" dirty="0" smtClean="0"/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Simulation </a:t>
            </a:r>
            <a:r>
              <a:rPr lang="de-DE" dirty="0"/>
              <a:t>amorph und kristallin abgeschiedener Schichten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Simulation der Abscheidung von Multilagen-Systemen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Untersuchung der Skalierbarkeit von </a:t>
            </a:r>
            <a:r>
              <a:rPr lang="de-DE" dirty="0" err="1" smtClean="0"/>
              <a:t>Parsivald</a:t>
            </a:r>
            <a:endParaRPr lang="de-DE" dirty="0"/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0.1</a:t>
            </a:r>
            <a:r>
              <a:rPr lang="el-GR" dirty="0"/>
              <a:t>μ</a:t>
            </a:r>
            <a:r>
              <a:rPr lang="de-DE" dirty="0" smtClean="0"/>
              <a:t>m x 0.1</a:t>
            </a:r>
            <a:r>
              <a:rPr lang="el-GR" dirty="0" smtClean="0"/>
              <a:t>μ</a:t>
            </a:r>
            <a:r>
              <a:rPr lang="de-DE" dirty="0" smtClean="0"/>
              <a:t>m effizient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1</a:t>
            </a:r>
            <a:r>
              <a:rPr lang="el-GR" dirty="0" smtClean="0"/>
              <a:t> </a:t>
            </a:r>
            <a:r>
              <a:rPr lang="el-GR" dirty="0"/>
              <a:t>μ</a:t>
            </a:r>
            <a:r>
              <a:rPr lang="de-DE" dirty="0" smtClean="0"/>
              <a:t>m x 1 </a:t>
            </a:r>
            <a:r>
              <a:rPr lang="el-GR" dirty="0" smtClean="0"/>
              <a:t>μ</a:t>
            </a:r>
            <a:r>
              <a:rPr lang="de-DE" dirty="0" smtClean="0"/>
              <a:t>m möglich</a:t>
            </a:r>
          </a:p>
        </p:txBody>
      </p:sp>
    </p:spTree>
    <p:extLst>
      <p:ext uri="{BB962C8B-B14F-4D97-AF65-F5344CB8AC3E}">
        <p14:creationId xmlns:p14="http://schemas.microsoft.com/office/powerpoint/2010/main" val="114551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Erforschung weiterer Abscheidungen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Chemische Gasphasenabscheidungen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amorphe/polykristalline Substrate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Vergleiche mit experimentellen Daten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Ausführliche Untersuchung der </a:t>
            </a:r>
            <a:r>
              <a:rPr lang="de-DE" dirty="0" smtClean="0"/>
              <a:t>Skalierbarkeit (u.a. </a:t>
            </a:r>
            <a:r>
              <a:rPr lang="de-DE" dirty="0" err="1" smtClean="0"/>
              <a:t>ReaxFF</a:t>
            </a:r>
            <a:r>
              <a:rPr lang="de-DE" dirty="0" smtClean="0"/>
              <a:t>)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Erweiterung von </a:t>
            </a:r>
            <a:r>
              <a:rPr lang="de-DE" dirty="0" err="1" smtClean="0"/>
              <a:t>Parsivald</a:t>
            </a:r>
            <a:endParaRPr lang="de-DE" dirty="0" smtClean="0"/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Optimierung </a:t>
            </a:r>
            <a:r>
              <a:rPr lang="de-DE" dirty="0" smtClean="0"/>
              <a:t>des Host-Worker-Protokolls</a:t>
            </a:r>
          </a:p>
          <a:p>
            <a:pPr marL="1065213" lvl="2" indent="-342900">
              <a:buFont typeface="Arial" panose="020B0604020202020204" pitchFamily="34" charset="0"/>
              <a:buChar char="•"/>
            </a:pPr>
            <a:r>
              <a:rPr lang="de-DE" dirty="0" smtClean="0"/>
              <a:t>Höherer </a:t>
            </a:r>
            <a:r>
              <a:rPr lang="de-DE" dirty="0" smtClean="0"/>
              <a:t>Ereignisdurchsatz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/>
              <a:t>Globale Delaunay-Triangulation</a:t>
            </a:r>
          </a:p>
          <a:p>
            <a:pPr marL="1065213" lvl="2" indent="-342900">
              <a:buFont typeface="Arial" panose="020B0604020202020204" pitchFamily="34" charset="0"/>
              <a:buChar char="•"/>
            </a:pPr>
            <a:r>
              <a:rPr lang="de-DE" dirty="0"/>
              <a:t>Implizite Oberflächenbeschreibung, z.B. für CVD</a:t>
            </a:r>
          </a:p>
          <a:p>
            <a:pPr marL="1065213" lvl="2" indent="-342900">
              <a:buFont typeface="Arial" panose="020B0604020202020204" pitchFamily="34" charset="0"/>
              <a:buChar char="•"/>
            </a:pPr>
            <a:r>
              <a:rPr lang="de-DE" dirty="0" smtClean="0"/>
              <a:t>Host-Parallelisierung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864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smtClean="0"/>
              <a:t>II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smtClean="0"/>
              <a:t>Ziele der Simulation von Gasphasenabscheidungen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Beschreibung der Schichteigenschaften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Wachstumsrate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Struktur</a:t>
            </a:r>
            <a:r>
              <a:rPr lang="en-US" dirty="0" smtClean="0"/>
              <a:t> der </a:t>
            </a:r>
            <a:r>
              <a:rPr lang="en-US" dirty="0" err="1" smtClean="0"/>
              <a:t>Schicht</a:t>
            </a:r>
            <a:endParaRPr lang="de-DE" dirty="0" smtClean="0"/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Rauheit der Oberfläche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Einfluss von Substrat, Temperatur, Druck,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Prozessvielfalt: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Verschiedene Methoden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Vielzahl von Prozessgasen</a:t>
            </a:r>
          </a:p>
          <a:p>
            <a:r>
              <a:rPr lang="de-DE" dirty="0" smtClean="0"/>
              <a:t>⇒ Allgemeines Modell notwendig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70"/>
          <a:stretch/>
        </p:blipFill>
        <p:spPr>
          <a:xfrm>
            <a:off x="4441815" y="1087438"/>
            <a:ext cx="4433908" cy="2874962"/>
          </a:xfrm>
        </p:spPr>
      </p:pic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4645025" y="4038600"/>
            <a:ext cx="4027488" cy="2057400"/>
          </a:xfrm>
          <a:ln w="12700">
            <a:solidFill>
              <a:schemeClr val="tx1"/>
            </a:solidFill>
          </a:ln>
        </p:spPr>
        <p:txBody>
          <a:bodyPr lIns="91440" tIns="91440" rIns="91440" bIns="91440"/>
          <a:lstStyle/>
          <a:p>
            <a:pPr algn="ctr"/>
            <a:r>
              <a:rPr lang="de-DE" dirty="0" smtClean="0"/>
              <a:t> </a:t>
            </a:r>
            <a:r>
              <a:rPr lang="de-DE" b="1" dirty="0" err="1" smtClean="0"/>
              <a:t>Parsivald</a:t>
            </a:r>
            <a:endParaRPr lang="de-DE" b="1" dirty="0" smtClean="0"/>
          </a:p>
          <a:p>
            <a:r>
              <a:rPr lang="de-DE" sz="1600" i="1" dirty="0" smtClean="0"/>
              <a:t>Parallel </a:t>
            </a:r>
            <a:r>
              <a:rPr lang="de-DE" sz="1600" i="1" dirty="0" err="1" smtClean="0"/>
              <a:t>Atomistic</a:t>
            </a:r>
            <a:r>
              <a:rPr lang="de-DE" sz="1600" i="1" dirty="0" smtClean="0"/>
              <a:t> </a:t>
            </a:r>
            <a:r>
              <a:rPr lang="de-DE" sz="1600" i="1" dirty="0" err="1" smtClean="0"/>
              <a:t>Reaction</a:t>
            </a:r>
            <a:r>
              <a:rPr lang="de-DE" sz="1600" i="1" dirty="0" smtClean="0"/>
              <a:t> Simulator </a:t>
            </a:r>
            <a:r>
              <a:rPr lang="de-DE" sz="1600" i="1" dirty="0" err="1" smtClean="0"/>
              <a:t>for</a:t>
            </a:r>
            <a:r>
              <a:rPr lang="de-DE" sz="1600" i="1" dirty="0" smtClean="0"/>
              <a:t> </a:t>
            </a:r>
            <a:r>
              <a:rPr lang="de-DE" sz="1600" i="1" dirty="0" err="1" smtClean="0"/>
              <a:t>Vapor</a:t>
            </a:r>
            <a:r>
              <a:rPr lang="de-DE" sz="1600" i="1" dirty="0"/>
              <a:t> </a:t>
            </a:r>
            <a:r>
              <a:rPr lang="de-DE" sz="1600" i="1" dirty="0" err="1" smtClean="0"/>
              <a:t>and</a:t>
            </a:r>
            <a:r>
              <a:rPr lang="de-DE" sz="1600" i="1" dirty="0" smtClean="0"/>
              <a:t> </a:t>
            </a:r>
            <a:r>
              <a:rPr lang="de-DE" sz="1600" i="1" dirty="0" err="1" smtClean="0"/>
              <a:t>Atomic</a:t>
            </a:r>
            <a:r>
              <a:rPr lang="de-DE" sz="1600" i="1" dirty="0" smtClean="0"/>
              <a:t> Layer </a:t>
            </a:r>
            <a:r>
              <a:rPr lang="de-DE" sz="1600" i="1" dirty="0" err="1" smtClean="0"/>
              <a:t>Depositions</a:t>
            </a:r>
            <a:endParaRPr lang="de-DE" sz="1600" i="1" dirty="0" smtClean="0"/>
          </a:p>
          <a:p>
            <a:r>
              <a:rPr lang="de-DE" dirty="0" smtClean="0"/>
              <a:t>Neues Modell zur atomistischen Simulation von Gasphasen-abscheidungen</a:t>
            </a:r>
          </a:p>
        </p:txBody>
      </p:sp>
      <p:sp>
        <p:nvSpPr>
          <p:cNvPr id="7" name="Right Arrow 6"/>
          <p:cNvSpPr/>
          <p:nvPr/>
        </p:nvSpPr>
        <p:spPr bwMode="auto">
          <a:xfrm>
            <a:off x="4271435" y="5545931"/>
            <a:ext cx="302682" cy="304800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36000" rIns="54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8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Vielen Dank für ihre Aufmerksamkeit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e-DE" dirty="0" smtClean="0"/>
              <a:t>Besonderen Dank an:</a:t>
            </a:r>
          </a:p>
          <a:p>
            <a:pPr algn="ctr"/>
            <a:endParaRPr lang="de-DE" dirty="0"/>
          </a:p>
          <a:p>
            <a:pPr algn="ctr"/>
            <a:r>
              <a:rPr lang="de-DE" dirty="0" smtClean="0"/>
              <a:t>Prof. Stefan E. Schulz</a:t>
            </a:r>
          </a:p>
          <a:p>
            <a:pPr algn="ctr"/>
            <a:r>
              <a:rPr lang="de-DE" dirty="0" smtClean="0"/>
              <a:t>Prof. Karl Heinz Hoffmann</a:t>
            </a:r>
          </a:p>
          <a:p>
            <a:pPr algn="ctr"/>
            <a:r>
              <a:rPr lang="de-DE" dirty="0" smtClean="0"/>
              <a:t>Dr. Jörg Schuster</a:t>
            </a:r>
          </a:p>
        </p:txBody>
      </p:sp>
    </p:spTree>
    <p:extLst>
      <p:ext uri="{BB962C8B-B14F-4D97-AF65-F5344CB8AC3E}">
        <p14:creationId xmlns:p14="http://schemas.microsoft.com/office/powerpoint/2010/main" val="347474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shouldn‘t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go</a:t>
            </a:r>
            <a:r>
              <a:rPr lang="de-DE" dirty="0" smtClean="0"/>
              <a:t> </a:t>
            </a:r>
            <a:r>
              <a:rPr lang="de-DE" dirty="0" err="1" smtClean="0"/>
              <a:t>away</a:t>
            </a:r>
            <a:endParaRPr lang="de-DE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4400" y="1447800"/>
            <a:ext cx="7310438" cy="4517216"/>
          </a:xfrm>
        </p:spPr>
      </p:pic>
    </p:spTree>
    <p:extLst>
      <p:ext uri="{BB962C8B-B14F-4D97-AF65-F5344CB8AC3E}">
        <p14:creationId xmlns:p14="http://schemas.microsoft.com/office/powerpoint/2010/main" val="105633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MD-Paarpotentiale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10" y="1773238"/>
            <a:ext cx="6872417" cy="4246562"/>
          </a:xfrm>
        </p:spPr>
      </p:pic>
    </p:spTree>
    <p:extLst>
      <p:ext uri="{BB962C8B-B14F-4D97-AF65-F5344CB8AC3E}">
        <p14:creationId xmlns:p14="http://schemas.microsoft.com/office/powerpoint/2010/main" val="4010233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Delaunay-Triangulation</a:t>
            </a:r>
            <a:endParaRPr lang="de-D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7" y="945356"/>
            <a:ext cx="6710364" cy="5108888"/>
          </a:xfrm>
        </p:spPr>
      </p:pic>
    </p:spTree>
    <p:extLst>
      <p:ext uri="{BB962C8B-B14F-4D97-AF65-F5344CB8AC3E}">
        <p14:creationId xmlns:p14="http://schemas.microsoft.com/office/powerpoint/2010/main" val="99809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Delaunay-Triangulation: Konvexe Hülle</a:t>
            </a:r>
            <a:endParaRPr lang="de-D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32" y="945356"/>
            <a:ext cx="6702374" cy="5108888"/>
          </a:xfrm>
        </p:spPr>
      </p:pic>
    </p:spTree>
    <p:extLst>
      <p:ext uri="{BB962C8B-B14F-4D97-AF65-F5344CB8AC3E}">
        <p14:creationId xmlns:p14="http://schemas.microsoft.com/office/powerpoint/2010/main" val="314536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Delaunay-Triangulation: Alpha-Form, r &lt; </a:t>
            </a:r>
            <a:r>
              <a:rPr lang="el-GR" dirty="0" smtClean="0"/>
              <a:t>α</a:t>
            </a:r>
            <a:endParaRPr lang="de-DE" baseline="-25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7" y="945356"/>
            <a:ext cx="6710363" cy="5108888"/>
          </a:xfrm>
        </p:spPr>
      </p:pic>
    </p:spTree>
    <p:extLst>
      <p:ext uri="{BB962C8B-B14F-4D97-AF65-F5344CB8AC3E}">
        <p14:creationId xmlns:p14="http://schemas.microsoft.com/office/powerpoint/2010/main" val="67156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Delaunay-Triangulation: Alpha-Form, r &gt; </a:t>
            </a:r>
            <a:r>
              <a:rPr lang="el-GR" dirty="0" smtClean="0"/>
              <a:t>α</a:t>
            </a:r>
            <a:endParaRPr lang="de-DE" baseline="-25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7" y="945356"/>
            <a:ext cx="6710363" cy="5108887"/>
          </a:xfrm>
        </p:spPr>
      </p:pic>
    </p:spTree>
    <p:extLst>
      <p:ext uri="{BB962C8B-B14F-4D97-AF65-F5344CB8AC3E}">
        <p14:creationId xmlns:p14="http://schemas.microsoft.com/office/powerpoint/2010/main" val="333759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Gold-PVD: Thermodynamische Eigenschaften von Gold</a:t>
            </a:r>
            <a:endParaRPr lang="de-DE" dirty="0"/>
          </a:p>
        </p:txBody>
      </p:sp>
      <p:sp>
        <p:nvSpPr>
          <p:cNvPr id="19" name="Content Placeholder 18"/>
          <p:cNvSpPr>
            <a:spLocks noGrp="1"/>
          </p:cNvSpPr>
          <p:nvPr>
            <p:ph sz="half" idx="1"/>
          </p:nvPr>
        </p:nvSpPr>
        <p:spPr>
          <a:xfrm>
            <a:off x="466724" y="4953000"/>
            <a:ext cx="8143875" cy="914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Notwendigkeit </a:t>
            </a:r>
            <a:r>
              <a:rPr lang="de-DE" dirty="0"/>
              <a:t>langer Relaxationen und kurzer </a:t>
            </a:r>
            <a:r>
              <a:rPr lang="de-DE" dirty="0" smtClean="0"/>
              <a:t>Zeitschritte</a:t>
            </a:r>
            <a:r>
              <a:rPr lang="de-DE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038" y="838200"/>
            <a:ext cx="5491162" cy="3393064"/>
          </a:xfrm>
        </p:spPr>
      </p:pic>
      <p:sp>
        <p:nvSpPr>
          <p:cNvPr id="6" name="Right Arrow 5"/>
          <p:cNvSpPr/>
          <p:nvPr/>
        </p:nvSpPr>
        <p:spPr bwMode="auto">
          <a:xfrm>
            <a:off x="2895600" y="4103916"/>
            <a:ext cx="4191000" cy="663121"/>
          </a:xfrm>
          <a:prstGeom prst="rightArrow">
            <a:avLst>
              <a:gd name="adj1" fmla="val 57219"/>
              <a:gd name="adj2" fmla="val 83891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36000" rIns="54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5600" y="425081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Erhitzung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94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Gold-PVD: Thermodynamische Eigenschaften von Gold</a:t>
            </a:r>
            <a:endParaRPr lang="de-DE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1557618"/>
            <a:ext cx="4027488" cy="2488640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1557618"/>
            <a:ext cx="4027488" cy="2488640"/>
          </a:xfrm>
        </p:spPr>
      </p:pic>
      <p:sp>
        <p:nvSpPr>
          <p:cNvPr id="18" name="Content Placeholder 17"/>
          <p:cNvSpPr>
            <a:spLocks noGrp="1"/>
          </p:cNvSpPr>
          <p:nvPr>
            <p:ph sz="half" idx="13"/>
          </p:nvPr>
        </p:nvSpPr>
        <p:spPr>
          <a:xfrm>
            <a:off x="4645025" y="4343400"/>
            <a:ext cx="4027488" cy="11353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Notwendigkeit langer Relaxationen und kurzer Zeitschritte</a:t>
            </a:r>
            <a:endParaRPr lang="de-DE" dirty="0"/>
          </a:p>
        </p:txBody>
      </p:sp>
      <p:sp>
        <p:nvSpPr>
          <p:cNvPr id="19" name="Content Placeholder 18"/>
          <p:cNvSpPr>
            <a:spLocks noGrp="1"/>
          </p:cNvSpPr>
          <p:nvPr>
            <p:ph sz="half" idx="10"/>
          </p:nvPr>
        </p:nvSpPr>
        <p:spPr>
          <a:xfrm>
            <a:off x="466725" y="4343400"/>
            <a:ext cx="4027488" cy="11353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Gute Übereinstimmung der Dichte und Schmelztemperatur mit experimentellen Werten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326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Gold-PVD: Korrektur </a:t>
            </a:r>
            <a:r>
              <a:rPr lang="de-DE" dirty="0" err="1" smtClean="0"/>
              <a:t>Nanoskopischer</a:t>
            </a:r>
            <a:r>
              <a:rPr lang="de-DE" dirty="0" smtClean="0"/>
              <a:t> Unebenheiten</a:t>
            </a:r>
            <a:endParaRPr lang="de-DE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3984228"/>
            <a:ext cx="4027488" cy="2013744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1812686"/>
            <a:ext cx="4027488" cy="1978503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828" y="3962400"/>
            <a:ext cx="3585882" cy="2057400"/>
          </a:xfrm>
        </p:spPr>
      </p:pic>
      <p:pic>
        <p:nvPicPr>
          <p:cNvPr id="18" name="Content Placeholder 17"/>
          <p:cNvPicPr>
            <a:picLocks noGrp="1" noChangeAspect="1"/>
          </p:cNvPicPr>
          <p:nvPr>
            <p:ph sz="half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1805135"/>
            <a:ext cx="4027488" cy="1993606"/>
          </a:xfrm>
        </p:spPr>
      </p:pic>
    </p:spTree>
    <p:extLst>
      <p:ext uri="{BB962C8B-B14F-4D97-AF65-F5344CB8AC3E}">
        <p14:creationId xmlns:p14="http://schemas.microsoft.com/office/powerpoint/2010/main" val="366269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Inhaltsübersicht</a:t>
            </a:r>
            <a:endParaRPr lang="de-DE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28800" y="1295400"/>
            <a:ext cx="5481638" cy="44958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b="1" dirty="0" smtClean="0"/>
              <a:t>Grundlagen</a:t>
            </a:r>
          </a:p>
          <a:p>
            <a:pPr marL="639763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Gasphasenabscheidungen</a:t>
            </a:r>
          </a:p>
          <a:p>
            <a:pPr marL="639763" lvl="1" indent="-285750">
              <a:buFont typeface="Wingdings" panose="05000000000000000000" pitchFamily="2" charset="2"/>
              <a:buChar char="§"/>
            </a:pPr>
            <a:r>
              <a:rPr lang="de-DE" dirty="0" smtClean="0"/>
              <a:t>Simulationsmethoden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 err="1" smtClean="0"/>
              <a:t>Parsivald</a:t>
            </a:r>
            <a:r>
              <a:rPr lang="de-DE" b="1" dirty="0" smtClean="0"/>
              <a:t>-Modell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 smtClean="0"/>
              <a:t>Simulationen mit </a:t>
            </a:r>
            <a:r>
              <a:rPr lang="de-DE" b="1" dirty="0" err="1" smtClean="0"/>
              <a:t>Parsivald</a:t>
            </a:r>
            <a:endParaRPr lang="de-DE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1" dirty="0" smtClean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28108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Gold-PVD: Korrektur </a:t>
            </a:r>
            <a:r>
              <a:rPr lang="de-DE" dirty="0" err="1" smtClean="0"/>
              <a:t>Nanoskopischer</a:t>
            </a:r>
            <a:r>
              <a:rPr lang="de-DE" dirty="0" smtClean="0"/>
              <a:t> Unebenheiten 2</a:t>
            </a:r>
            <a:endParaRPr lang="de-D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8" y="994966"/>
            <a:ext cx="3421062" cy="256579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38" y="994966"/>
            <a:ext cx="3421062" cy="2565796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8" y="3560762"/>
            <a:ext cx="3421062" cy="2565796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38" y="3560762"/>
            <a:ext cx="3421062" cy="2565796"/>
          </a:xfrm>
        </p:spPr>
      </p:pic>
    </p:spTree>
    <p:extLst>
      <p:ext uri="{BB962C8B-B14F-4D97-AF65-F5344CB8AC3E}">
        <p14:creationId xmlns:p14="http://schemas.microsoft.com/office/powerpoint/2010/main" val="220881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Gold-PVD</a:t>
            </a:r>
            <a:r>
              <a:rPr lang="de-DE" dirty="0" smtClean="0"/>
              <a:t>: Kristalline Schicht</a:t>
            </a:r>
            <a:endParaRPr lang="de-DE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29" y="1178773"/>
            <a:ext cx="7624761" cy="5301452"/>
          </a:xfrm>
        </p:spPr>
      </p:pic>
      <p:sp>
        <p:nvSpPr>
          <p:cNvPr id="14" name="TextBox 13"/>
          <p:cNvSpPr txBox="1"/>
          <p:nvPr/>
        </p:nvSpPr>
        <p:spPr>
          <a:xfrm>
            <a:off x="228600" y="800208"/>
            <a:ext cx="658177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Extrahierte</a:t>
            </a:r>
            <a:r>
              <a:rPr lang="de-DE" baseline="30000" dirty="0" smtClean="0"/>
              <a:t>1</a:t>
            </a:r>
            <a:r>
              <a:rPr lang="de-DE" dirty="0" smtClean="0"/>
              <a:t> Rand- und Oberflächen der 90°-Spitze:</a:t>
            </a:r>
          </a:p>
          <a:p>
            <a:pPr algn="ctr"/>
            <a:r>
              <a:rPr lang="de-DE" dirty="0" smtClean="0"/>
              <a:t>Tiefe Poren an der Basis der Spitze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6725" y="5870827"/>
            <a:ext cx="502920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(Extraktion per </a:t>
            </a:r>
            <a:r>
              <a:rPr lang="de-DE" sz="1400" dirty="0" smtClean="0"/>
              <a:t>Alpha-Form der Triangulation)</a:t>
            </a:r>
            <a:endParaRPr lang="de-DE" sz="1400" dirty="0"/>
          </a:p>
          <a:p>
            <a:endParaRPr lang="de-DE" sz="1400" dirty="0"/>
          </a:p>
        </p:txBody>
      </p:sp>
      <p:grpSp>
        <p:nvGrpSpPr>
          <p:cNvPr id="30" name="Group 29"/>
          <p:cNvGrpSpPr/>
          <p:nvPr/>
        </p:nvGrpSpPr>
        <p:grpSpPr>
          <a:xfrm rot="16200000">
            <a:off x="305357" y="4931908"/>
            <a:ext cx="1112416" cy="404624"/>
            <a:chOff x="2973116" y="768928"/>
            <a:chExt cx="2364724" cy="404624"/>
          </a:xfrm>
        </p:grpSpPr>
        <p:grpSp>
          <p:nvGrpSpPr>
            <p:cNvPr id="31" name="Group 30"/>
            <p:cNvGrpSpPr/>
            <p:nvPr/>
          </p:nvGrpSpPr>
          <p:grpSpPr>
            <a:xfrm>
              <a:off x="3434158" y="1008504"/>
              <a:ext cx="1442642" cy="165048"/>
              <a:chOff x="3981177" y="1056430"/>
              <a:chExt cx="348604" cy="165048"/>
            </a:xfrm>
          </p:grpSpPr>
          <p:cxnSp>
            <p:nvCxnSpPr>
              <p:cNvPr id="33" name="Straight Connector 32"/>
              <p:cNvCxnSpPr/>
              <p:nvPr/>
            </p:nvCxnSpPr>
            <p:spPr bwMode="auto">
              <a:xfrm>
                <a:off x="3981177" y="1056430"/>
                <a:ext cx="0" cy="16504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4329781" y="1056430"/>
                <a:ext cx="0" cy="16504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>
                <a:off x="3981177" y="1145876"/>
                <a:ext cx="348604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2" name="TextBox 31"/>
            <p:cNvSpPr txBox="1"/>
            <p:nvPr/>
          </p:nvSpPr>
          <p:spPr>
            <a:xfrm>
              <a:off x="2973116" y="768928"/>
              <a:ext cx="2364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smtClean="0"/>
                <a:t>1 </a:t>
              </a:r>
              <a:r>
                <a:rPr lang="de-DE" sz="1400" dirty="0" err="1" smtClean="0"/>
                <a:t>nm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35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Gold-PVD: Bildung von Nanoporen</a:t>
            </a:r>
            <a:endParaRPr lang="de-DE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29" y="1178773"/>
            <a:ext cx="7624762" cy="5301452"/>
          </a:xfrm>
        </p:spPr>
      </p:pic>
      <p:sp>
        <p:nvSpPr>
          <p:cNvPr id="14" name="TextBox 13"/>
          <p:cNvSpPr txBox="1"/>
          <p:nvPr/>
        </p:nvSpPr>
        <p:spPr>
          <a:xfrm>
            <a:off x="228600" y="800208"/>
            <a:ext cx="658177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Extrahierte</a:t>
            </a:r>
            <a:r>
              <a:rPr lang="de-DE" baseline="30000" dirty="0" smtClean="0"/>
              <a:t>1</a:t>
            </a:r>
            <a:r>
              <a:rPr lang="de-DE" dirty="0" smtClean="0"/>
              <a:t> Rand- und Oberflächen der 90°-Spitze:</a:t>
            </a:r>
          </a:p>
          <a:p>
            <a:pPr algn="ctr"/>
            <a:r>
              <a:rPr lang="de-DE" dirty="0" smtClean="0"/>
              <a:t>Tiefe Poren an der Basis der Spitze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6725" y="5870827"/>
            <a:ext cx="502920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(Extraktion per </a:t>
            </a:r>
            <a:r>
              <a:rPr lang="de-DE" sz="1400" dirty="0" smtClean="0"/>
              <a:t>Alpha-Form der Triangulation)</a:t>
            </a:r>
            <a:endParaRPr lang="de-DE" sz="1400" dirty="0"/>
          </a:p>
          <a:p>
            <a:endParaRPr lang="de-DE" sz="1400" dirty="0"/>
          </a:p>
        </p:txBody>
      </p:sp>
      <p:pic>
        <p:nvPicPr>
          <p:cNvPr id="16" name="Content Placeholder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839" y="340600"/>
            <a:ext cx="2100263" cy="129778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 bwMode="auto">
          <a:xfrm flipV="1">
            <a:off x="8355807" y="590550"/>
            <a:ext cx="0" cy="7643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7714" y="1647614"/>
            <a:ext cx="260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⇒ </a:t>
            </a:r>
            <a:r>
              <a:rPr lang="de-DE" dirty="0" smtClean="0"/>
              <a:t>Hohe Rauheit als Artefakt der Simulation</a:t>
            </a:r>
            <a:endParaRPr lang="de-DE" dirty="0"/>
          </a:p>
        </p:txBody>
      </p:sp>
      <p:grpSp>
        <p:nvGrpSpPr>
          <p:cNvPr id="30" name="Group 29"/>
          <p:cNvGrpSpPr/>
          <p:nvPr/>
        </p:nvGrpSpPr>
        <p:grpSpPr>
          <a:xfrm rot="16200000">
            <a:off x="487310" y="4931908"/>
            <a:ext cx="1112416" cy="404624"/>
            <a:chOff x="2973116" y="768928"/>
            <a:chExt cx="2364724" cy="404624"/>
          </a:xfrm>
        </p:grpSpPr>
        <p:grpSp>
          <p:nvGrpSpPr>
            <p:cNvPr id="31" name="Group 30"/>
            <p:cNvGrpSpPr/>
            <p:nvPr/>
          </p:nvGrpSpPr>
          <p:grpSpPr>
            <a:xfrm>
              <a:off x="3434158" y="1008504"/>
              <a:ext cx="1442642" cy="165048"/>
              <a:chOff x="3981177" y="1056430"/>
              <a:chExt cx="348604" cy="165048"/>
            </a:xfrm>
          </p:grpSpPr>
          <p:cxnSp>
            <p:nvCxnSpPr>
              <p:cNvPr id="33" name="Straight Connector 32"/>
              <p:cNvCxnSpPr/>
              <p:nvPr/>
            </p:nvCxnSpPr>
            <p:spPr bwMode="auto">
              <a:xfrm>
                <a:off x="3981177" y="1056430"/>
                <a:ext cx="0" cy="16504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4329781" y="1056430"/>
                <a:ext cx="0" cy="16504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>
                <a:off x="3981177" y="1145876"/>
                <a:ext cx="348604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2" name="TextBox 31"/>
            <p:cNvSpPr txBox="1"/>
            <p:nvPr/>
          </p:nvSpPr>
          <p:spPr>
            <a:xfrm>
              <a:off x="2973116" y="768928"/>
              <a:ext cx="2364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2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nm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6480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Gold-PVD: </a:t>
            </a:r>
            <a:r>
              <a:rPr lang="de-DE" dirty="0" smtClean="0"/>
              <a:t>Glatte Schichten</a:t>
            </a:r>
            <a:endParaRPr lang="de-DE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09" y="378091"/>
            <a:ext cx="7068602" cy="5301452"/>
          </a:xfrm>
        </p:spPr>
      </p:pic>
      <p:grpSp>
        <p:nvGrpSpPr>
          <p:cNvPr id="30" name="Group 29"/>
          <p:cNvGrpSpPr/>
          <p:nvPr/>
        </p:nvGrpSpPr>
        <p:grpSpPr>
          <a:xfrm rot="16200000">
            <a:off x="487310" y="5154496"/>
            <a:ext cx="1112416" cy="404624"/>
            <a:chOff x="2973116" y="768928"/>
            <a:chExt cx="2364724" cy="404624"/>
          </a:xfrm>
        </p:grpSpPr>
        <p:grpSp>
          <p:nvGrpSpPr>
            <p:cNvPr id="31" name="Group 30"/>
            <p:cNvGrpSpPr/>
            <p:nvPr/>
          </p:nvGrpSpPr>
          <p:grpSpPr>
            <a:xfrm>
              <a:off x="3434158" y="1008504"/>
              <a:ext cx="1442642" cy="165048"/>
              <a:chOff x="3981177" y="1056430"/>
              <a:chExt cx="348604" cy="165048"/>
            </a:xfrm>
          </p:grpSpPr>
          <p:cxnSp>
            <p:nvCxnSpPr>
              <p:cNvPr id="33" name="Straight Connector 32"/>
              <p:cNvCxnSpPr/>
              <p:nvPr/>
            </p:nvCxnSpPr>
            <p:spPr bwMode="auto">
              <a:xfrm>
                <a:off x="3981177" y="1056430"/>
                <a:ext cx="0" cy="16504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4329781" y="1056430"/>
                <a:ext cx="0" cy="165048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>
                <a:off x="3981177" y="1145876"/>
                <a:ext cx="348604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2" name="TextBox 31"/>
            <p:cNvSpPr txBox="1"/>
            <p:nvPr/>
          </p:nvSpPr>
          <p:spPr>
            <a:xfrm>
              <a:off x="2973116" y="768928"/>
              <a:ext cx="2364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1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nm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723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333375"/>
            <a:ext cx="8205788" cy="1223963"/>
          </a:xfrm>
        </p:spPr>
        <p:txBody>
          <a:bodyPr/>
          <a:lstStyle/>
          <a:p>
            <a:r>
              <a:rPr lang="de-DE" dirty="0" smtClean="0"/>
              <a:t>Kupfer-PVD: Oberflächendefekte</a:t>
            </a:r>
            <a:endParaRPr lang="de-DE" dirty="0"/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69" y="1773238"/>
            <a:ext cx="2743200" cy="2057400"/>
          </a:xfrm>
        </p:spPr>
      </p:pic>
      <p:pic>
        <p:nvPicPr>
          <p:cNvPr id="22" name="Content Placeholder 21"/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69" y="3962400"/>
            <a:ext cx="2743200" cy="2057400"/>
          </a:xfrm>
        </p:spPr>
      </p:pic>
      <p:pic>
        <p:nvPicPr>
          <p:cNvPr id="21" name="Content Placeholder 20"/>
          <p:cNvPicPr>
            <a:picLocks noGrp="1" noChangeAspect="1"/>
          </p:cNvPicPr>
          <p:nvPr>
            <p:ph sz="half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169" y="1773238"/>
            <a:ext cx="2743200" cy="2057400"/>
          </a:xfrm>
        </p:spPr>
      </p:pic>
      <p:pic>
        <p:nvPicPr>
          <p:cNvPr id="23" name="Content Placeholder 22"/>
          <p:cNvPicPr>
            <a:picLocks noGrp="1" noChangeAspect="1"/>
          </p:cNvPicPr>
          <p:nvPr>
            <p:ph sz="half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169" y="3962400"/>
            <a:ext cx="2743200" cy="2057400"/>
          </a:xfrm>
        </p:spPr>
      </p:pic>
      <p:sp>
        <p:nvSpPr>
          <p:cNvPr id="24" name="TextBox 23"/>
          <p:cNvSpPr txBox="1"/>
          <p:nvPr/>
        </p:nvSpPr>
        <p:spPr>
          <a:xfrm>
            <a:off x="466725" y="3461306"/>
            <a:ext cx="64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t=7</a:t>
            </a:r>
            <a:endParaRPr lang="de-DE" dirty="0"/>
          </a:p>
        </p:txBody>
      </p:sp>
      <p:sp>
        <p:nvSpPr>
          <p:cNvPr id="25" name="TextBox 24"/>
          <p:cNvSpPr txBox="1"/>
          <p:nvPr/>
        </p:nvSpPr>
        <p:spPr>
          <a:xfrm>
            <a:off x="4645025" y="3461306"/>
            <a:ext cx="64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t=22</a:t>
            </a:r>
            <a:endParaRPr lang="de-DE" dirty="0"/>
          </a:p>
        </p:txBody>
      </p:sp>
      <p:sp>
        <p:nvSpPr>
          <p:cNvPr id="26" name="TextBox 25"/>
          <p:cNvSpPr txBox="1"/>
          <p:nvPr/>
        </p:nvSpPr>
        <p:spPr>
          <a:xfrm>
            <a:off x="466725" y="5650468"/>
            <a:ext cx="64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t=32</a:t>
            </a:r>
            <a:endParaRPr lang="de-DE" dirty="0"/>
          </a:p>
        </p:txBody>
      </p:sp>
      <p:sp>
        <p:nvSpPr>
          <p:cNvPr id="27" name="TextBox 26"/>
          <p:cNvSpPr txBox="1"/>
          <p:nvPr/>
        </p:nvSpPr>
        <p:spPr>
          <a:xfrm>
            <a:off x="4645025" y="5650468"/>
            <a:ext cx="64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t=42</a:t>
            </a:r>
            <a:endParaRPr lang="de-DE" dirty="0"/>
          </a:p>
        </p:txBody>
      </p:sp>
      <p:sp>
        <p:nvSpPr>
          <p:cNvPr id="28" name="TextBox 27"/>
          <p:cNvSpPr txBox="1"/>
          <p:nvPr/>
        </p:nvSpPr>
        <p:spPr>
          <a:xfrm>
            <a:off x="652463" y="1084545"/>
            <a:ext cx="7834313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Ebenfalls </a:t>
            </a:r>
            <a:r>
              <a:rPr lang="de-DE" dirty="0" err="1" smtClean="0"/>
              <a:t>epitaktisches</a:t>
            </a:r>
            <a:r>
              <a:rPr lang="de-DE" dirty="0" smtClean="0"/>
              <a:t> Wachstum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Spontane Bildung von Oberflächendefekten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Selbstständiger Abschluss zu </a:t>
            </a:r>
            <a:r>
              <a:rPr lang="de-DE" dirty="0" err="1" smtClean="0"/>
              <a:t>nanoskopischen</a:t>
            </a:r>
            <a:r>
              <a:rPr lang="de-DE" dirty="0" smtClean="0"/>
              <a:t> Hohlräumen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Kein Einfluss auf die Wachstumsrate oder Struktur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244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Kupfer: Thermodynamische Eigenschaften</a:t>
            </a:r>
            <a:endParaRPr lang="de-D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10" y="1773238"/>
            <a:ext cx="6872417" cy="4246562"/>
          </a:xfrm>
        </p:spPr>
      </p:pic>
    </p:spTree>
    <p:extLst>
      <p:ext uri="{BB962C8B-B14F-4D97-AF65-F5344CB8AC3E}">
        <p14:creationId xmlns:p14="http://schemas.microsoft.com/office/powerpoint/2010/main" val="1425461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Multilagen: 5 </a:t>
            </a:r>
            <a:r>
              <a:rPr lang="de-DE" dirty="0" err="1" smtClean="0"/>
              <a:t>nm</a:t>
            </a:r>
            <a:r>
              <a:rPr lang="de-DE" dirty="0" smtClean="0"/>
              <a:t> Lagendicke</a:t>
            </a:r>
            <a:br>
              <a:rPr lang="de-DE" dirty="0" smtClean="0"/>
            </a:br>
            <a:r>
              <a:rPr lang="de-DE" dirty="0" smtClean="0"/>
              <a:t>(nicht optimiert)</a:t>
            </a:r>
            <a:endParaRPr lang="de-DE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5 </a:t>
            </a:r>
            <a:r>
              <a:rPr lang="de-DE" dirty="0" err="1" smtClean="0"/>
              <a:t>nm</a:t>
            </a:r>
            <a:r>
              <a:rPr lang="de-DE" dirty="0" smtClean="0"/>
              <a:t> dicke Schichten möglich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Artefakte durch Unter-Relaxation</a:t>
            </a:r>
            <a:endParaRPr lang="de-DE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599123"/>
            <a:ext cx="3871912" cy="5420678"/>
          </a:xfrm>
        </p:spPr>
      </p:pic>
    </p:spTree>
    <p:extLst>
      <p:ext uri="{BB962C8B-B14F-4D97-AF65-F5344CB8AC3E}">
        <p14:creationId xmlns:p14="http://schemas.microsoft.com/office/powerpoint/2010/main" val="3941716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Si: </a:t>
            </a:r>
            <a:r>
              <a:rPr lang="de-DE" dirty="0" err="1" smtClean="0"/>
              <a:t>Kulkarni</a:t>
            </a:r>
            <a:r>
              <a:rPr lang="de-DE" dirty="0" smtClean="0"/>
              <a:t>-RDF</a:t>
            </a:r>
            <a:endParaRPr lang="de-D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652689"/>
            <a:ext cx="4025900" cy="2487659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52199"/>
            <a:ext cx="4027488" cy="2488640"/>
          </a:xfrm>
        </p:spPr>
      </p:pic>
    </p:spTree>
    <p:extLst>
      <p:ext uri="{BB962C8B-B14F-4D97-AF65-F5344CB8AC3E}">
        <p14:creationId xmlns:p14="http://schemas.microsoft.com/office/powerpoint/2010/main" val="2564058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 Tests: c-Si RDF</a:t>
            </a:r>
            <a:br>
              <a:rPr lang="en-US" dirty="0" smtClean="0"/>
            </a:br>
            <a:r>
              <a:rPr lang="en-US" b="0" dirty="0" smtClean="0"/>
              <a:t>600K </a:t>
            </a:r>
            <a:r>
              <a:rPr lang="en-US" b="0" dirty="0" err="1" smtClean="0"/>
              <a:t>nvt</a:t>
            </a:r>
            <a:r>
              <a:rPr lang="en-US" b="0" dirty="0" smtClean="0"/>
              <a:t> relax</a:t>
            </a:r>
            <a:endParaRPr lang="de-DE" b="0" dirty="0"/>
          </a:p>
        </p:txBody>
      </p:sp>
      <p:pic>
        <p:nvPicPr>
          <p:cNvPr id="25" name="Content Placeholder 2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10" y="1773238"/>
            <a:ext cx="6872416" cy="4246560"/>
          </a:xfrm>
        </p:spPr>
      </p:pic>
    </p:spTree>
    <p:extLst>
      <p:ext uri="{BB962C8B-B14F-4D97-AF65-F5344CB8AC3E}">
        <p14:creationId xmlns:p14="http://schemas.microsoft.com/office/powerpoint/2010/main" val="55005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 Tests: c-Si RDF</a:t>
            </a:r>
            <a:br>
              <a:rPr lang="en-US" dirty="0" smtClean="0"/>
            </a:br>
            <a:r>
              <a:rPr lang="en-US" b="0" dirty="0" smtClean="0"/>
              <a:t>600K </a:t>
            </a:r>
            <a:r>
              <a:rPr lang="en-US" b="0" dirty="0" err="1" smtClean="0"/>
              <a:t>npt</a:t>
            </a:r>
            <a:r>
              <a:rPr lang="en-US" b="0" dirty="0" smtClean="0"/>
              <a:t> relax</a:t>
            </a:r>
            <a:endParaRPr lang="de-DE" b="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10" y="1773238"/>
            <a:ext cx="6872417" cy="4246561"/>
          </a:xfrm>
        </p:spPr>
      </p:pic>
    </p:spTree>
    <p:extLst>
      <p:ext uri="{BB962C8B-B14F-4D97-AF65-F5344CB8AC3E}">
        <p14:creationId xmlns:p14="http://schemas.microsoft.com/office/powerpoint/2010/main" val="172942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Grundlagen I: Gasphasenabscheidungen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6726" y="1773238"/>
            <a:ext cx="3648608" cy="4246562"/>
          </a:xfrm>
        </p:spPr>
        <p:txBody>
          <a:bodyPr/>
          <a:lstStyle/>
          <a:p>
            <a:r>
              <a:rPr lang="de-DE" b="1" dirty="0" smtClean="0"/>
              <a:t>Physikalische Gasphasen-abscheidungen (PVD)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Physikalische Adsorption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Sputtern</a:t>
            </a:r>
            <a:endParaRPr lang="de-DE" dirty="0"/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Evaporation</a:t>
            </a:r>
          </a:p>
          <a:p>
            <a:r>
              <a:rPr lang="de-DE" b="1" dirty="0" smtClean="0"/>
              <a:t>Chemische Gasphasen-abscheidungen (CVD)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Chemische Adsorption</a:t>
            </a:r>
            <a:endParaRPr lang="de-DE" b="1" dirty="0"/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Konforme Schichten auf strukturierten Substraten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773238"/>
            <a:ext cx="2127519" cy="4246562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85" y="1776413"/>
            <a:ext cx="2125928" cy="4243387"/>
          </a:xfrm>
        </p:spPr>
      </p:pic>
      <p:sp>
        <p:nvSpPr>
          <p:cNvPr id="10" name="TextBox 9"/>
          <p:cNvSpPr txBox="1"/>
          <p:nvPr/>
        </p:nvSpPr>
        <p:spPr>
          <a:xfrm>
            <a:off x="4375152" y="1905000"/>
            <a:ext cx="4191000" cy="14219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Auftreffen von Gas-Teilchen</a:t>
            </a:r>
            <a:br>
              <a:rPr lang="de-DE" dirty="0" smtClean="0"/>
            </a:br>
            <a:r>
              <a:rPr lang="de-DE" dirty="0" smtClean="0"/>
              <a:t>(Atome / </a:t>
            </a:r>
            <a:r>
              <a:rPr lang="de-DE" dirty="0" err="1" smtClean="0"/>
              <a:t>Precursor</a:t>
            </a:r>
            <a:r>
              <a:rPr lang="de-DE" dirty="0" smtClean="0"/>
              <a:t>-Moleküle)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chemische/physikalische Adsorption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Evtl. gasförmige Nebenprodukte </a:t>
            </a:r>
          </a:p>
        </p:txBody>
      </p:sp>
    </p:spTree>
    <p:extLst>
      <p:ext uri="{BB962C8B-B14F-4D97-AF65-F5344CB8AC3E}">
        <p14:creationId xmlns:p14="http://schemas.microsoft.com/office/powerpoint/2010/main" val="87709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Si-</a:t>
            </a:r>
            <a:r>
              <a:rPr lang="en-US" dirty="0"/>
              <a:t>P</a:t>
            </a:r>
            <a:r>
              <a:rPr lang="en-US" dirty="0" smtClean="0"/>
              <a:t>VD MIT </a:t>
            </a:r>
            <a:r>
              <a:rPr lang="en-US" dirty="0" err="1" smtClean="0"/>
              <a:t>Parsivald</a:t>
            </a:r>
            <a:endParaRPr lang="de-D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1882775"/>
            <a:ext cx="4027488" cy="4027488"/>
          </a:xfrm>
        </p:spPr>
      </p:pic>
      <p:sp>
        <p:nvSpPr>
          <p:cNvPr id="7" name="TextBox 6"/>
          <p:cNvSpPr txBox="1"/>
          <p:nvPr/>
        </p:nvSpPr>
        <p:spPr>
          <a:xfrm>
            <a:off x="5020469" y="533400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Kulkarni on Si(001), 600K</a:t>
            </a:r>
            <a:r>
              <a:rPr lang="de-DE" dirty="0"/>
              <a:t/>
            </a:r>
            <a:br>
              <a:rPr lang="de-DE" dirty="0"/>
            </a:br>
            <a:r>
              <a:rPr lang="en-US" dirty="0"/>
              <a:t>54x54 Å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dirty="0" smtClean="0"/>
              <a:t>surface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2462388"/>
            <a:ext cx="4641850" cy="2868262"/>
          </a:xfrm>
        </p:spPr>
      </p:pic>
    </p:spTree>
    <p:extLst>
      <p:ext uri="{BB962C8B-B14F-4D97-AF65-F5344CB8AC3E}">
        <p14:creationId xmlns:p14="http://schemas.microsoft.com/office/powerpoint/2010/main" val="376925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333375"/>
            <a:ext cx="8205788" cy="1223963"/>
          </a:xfrm>
        </p:spPr>
        <p:txBody>
          <a:bodyPr/>
          <a:lstStyle/>
          <a:p>
            <a:r>
              <a:rPr lang="en-US" dirty="0"/>
              <a:t>FF Tests: Si PVD with </a:t>
            </a:r>
            <a:r>
              <a:rPr lang="en-US" dirty="0" err="1"/>
              <a:t>Parsivald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1883569"/>
            <a:ext cx="4025900" cy="40259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1882775"/>
            <a:ext cx="4027488" cy="4027488"/>
          </a:xfrm>
        </p:spPr>
      </p:pic>
      <p:sp>
        <p:nvSpPr>
          <p:cNvPr id="7" name="TextBox 6"/>
          <p:cNvSpPr txBox="1"/>
          <p:nvPr/>
        </p:nvSpPr>
        <p:spPr>
          <a:xfrm>
            <a:off x="5020469" y="5334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Kulkarni on Si(111), 600K</a:t>
            </a:r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841375" y="5334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Kulkarni on Si(011), 600K</a:t>
            </a:r>
            <a:endParaRPr lang="de-DE" dirty="0"/>
          </a:p>
        </p:txBody>
      </p:sp>
      <p:sp>
        <p:nvSpPr>
          <p:cNvPr id="9" name="Rectangle 8"/>
          <p:cNvSpPr/>
          <p:nvPr/>
        </p:nvSpPr>
        <p:spPr>
          <a:xfrm>
            <a:off x="730366" y="5741432"/>
            <a:ext cx="7678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dirty="0"/>
              <a:t>Film properties independent from substrate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93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 Tests: </a:t>
            </a:r>
            <a:r>
              <a:rPr lang="en-US" dirty="0" err="1"/>
              <a:t>Silane</a:t>
            </a:r>
            <a:r>
              <a:rPr lang="en-US" dirty="0"/>
              <a:t> </a:t>
            </a:r>
            <a:r>
              <a:rPr lang="en-US" dirty="0" smtClean="0"/>
              <a:t>Stability</a:t>
            </a:r>
            <a:endParaRPr lang="de-DE" dirty="0"/>
          </a:p>
        </p:txBody>
      </p:sp>
      <p:pic>
        <p:nvPicPr>
          <p:cNvPr id="6" name="silane_kulkarni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6725" y="1906588"/>
            <a:ext cx="4025900" cy="2798762"/>
          </a:xfrm>
        </p:spPr>
      </p:pic>
      <p:pic>
        <p:nvPicPr>
          <p:cNvPr id="4" name="silane_liu_ettringite_unstable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45025" y="1905000"/>
            <a:ext cx="4027488" cy="2800350"/>
          </a:xfr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4645025" y="4800600"/>
            <a:ext cx="4027488" cy="68580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54013" indent="-35242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722313" indent="-3667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069975" indent="-3460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Arial" charset="0"/>
              </a:defRPr>
            </a:lvl4pPr>
            <a:lvl5pPr marL="14319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Arial" charset="0"/>
              </a:defRPr>
            </a:lvl5pPr>
            <a:lvl6pPr marL="18891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63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35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607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b="1" kern="0" dirty="0" err="1" smtClean="0"/>
              <a:t>liu_ettringite</a:t>
            </a:r>
            <a:r>
              <a:rPr lang="en-US" b="1" kern="0" dirty="0" smtClean="0"/>
              <a:t>, 600K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66725" y="4800600"/>
            <a:ext cx="4027488" cy="68580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54013" indent="-35242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722313" indent="-3667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069975" indent="-3460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Arial" charset="0"/>
              </a:defRPr>
            </a:lvl4pPr>
            <a:lvl5pPr marL="14319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Arial" charset="0"/>
              </a:defRPr>
            </a:lvl5pPr>
            <a:lvl6pPr marL="18891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63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35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607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b="1" kern="0" dirty="0" err="1" smtClean="0"/>
              <a:t>kulkarni</a:t>
            </a:r>
            <a:r>
              <a:rPr lang="en-US" b="1" kern="0" dirty="0" smtClean="0"/>
              <a:t>, 600K</a:t>
            </a:r>
          </a:p>
        </p:txBody>
      </p:sp>
    </p:spTree>
    <p:extLst>
      <p:ext uri="{BB962C8B-B14F-4D97-AF65-F5344CB8AC3E}">
        <p14:creationId xmlns:p14="http://schemas.microsoft.com/office/powerpoint/2010/main" val="171079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 Tests: </a:t>
            </a:r>
            <a:r>
              <a:rPr lang="en-US" dirty="0" err="1" smtClean="0"/>
              <a:t>Silane</a:t>
            </a:r>
            <a:r>
              <a:rPr lang="en-US" dirty="0" smtClean="0"/>
              <a:t>-Oxygen Reaction</a:t>
            </a:r>
            <a:endParaRPr lang="de-DE" dirty="0"/>
          </a:p>
        </p:txBody>
      </p:sp>
      <p:pic>
        <p:nvPicPr>
          <p:cNvPr id="10" name="silane_O2_zhang_reaction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6725" y="1906588"/>
            <a:ext cx="4025900" cy="2798762"/>
          </a:xfrm>
        </p:spPr>
      </p:pic>
      <p:pic>
        <p:nvPicPr>
          <p:cNvPr id="11" name="silane_O2_newsome_reaction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45025" y="1905000"/>
            <a:ext cx="4027488" cy="2800350"/>
          </a:xfrm>
        </p:spPr>
      </p:pic>
      <p:sp>
        <p:nvSpPr>
          <p:cNvPr id="12" name="Content Placeholder 5"/>
          <p:cNvSpPr txBox="1">
            <a:spLocks/>
          </p:cNvSpPr>
          <p:nvPr/>
        </p:nvSpPr>
        <p:spPr>
          <a:xfrm>
            <a:off x="4645025" y="4800600"/>
            <a:ext cx="4027488" cy="68580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54013" indent="-35242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722313" indent="-3667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069975" indent="-3460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Arial" charset="0"/>
              </a:defRPr>
            </a:lvl4pPr>
            <a:lvl5pPr marL="14319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Arial" charset="0"/>
              </a:defRPr>
            </a:lvl5pPr>
            <a:lvl6pPr marL="18891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63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35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607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b="1" kern="0" dirty="0" err="1" smtClean="0"/>
              <a:t>newsome</a:t>
            </a:r>
            <a:r>
              <a:rPr lang="en-US" b="1" kern="0" dirty="0" smtClean="0"/>
              <a:t>, 600K, 0.10 Å/fs</a:t>
            </a:r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466725" y="4800600"/>
            <a:ext cx="4027488" cy="68580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54013" indent="-35242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722313" indent="-3667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069975" indent="-3460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Arial" charset="0"/>
              </a:defRPr>
            </a:lvl4pPr>
            <a:lvl5pPr marL="14319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Arial" charset="0"/>
              </a:defRPr>
            </a:lvl5pPr>
            <a:lvl6pPr marL="18891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63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35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607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b="1" kern="0" dirty="0" err="1" smtClean="0"/>
              <a:t>zhang</a:t>
            </a:r>
            <a:r>
              <a:rPr lang="en-US" b="1" kern="0" dirty="0" smtClean="0"/>
              <a:t>, 600K, </a:t>
            </a:r>
            <a:r>
              <a:rPr lang="en-US" b="1" kern="0" dirty="0"/>
              <a:t>0.10 Å/fs</a:t>
            </a:r>
            <a:endParaRPr lang="en-US" b="1" kern="0" dirty="0" smtClean="0"/>
          </a:p>
        </p:txBody>
      </p:sp>
    </p:spTree>
    <p:extLst>
      <p:ext uri="{BB962C8B-B14F-4D97-AF65-F5344CB8AC3E}">
        <p14:creationId xmlns:p14="http://schemas.microsoft.com/office/powerpoint/2010/main" val="345312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3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SiH4 – O2 : </a:t>
            </a:r>
            <a:r>
              <a:rPr lang="de-DE" dirty="0" err="1" smtClean="0"/>
              <a:t>Precursor</a:t>
            </a:r>
            <a:r>
              <a:rPr lang="de-DE" dirty="0" smtClean="0"/>
              <a:t>-Cluster</a:t>
            </a:r>
            <a:endParaRPr lang="de-D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386806"/>
            <a:ext cx="4025900" cy="3019425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263754"/>
            <a:ext cx="4027488" cy="3265530"/>
          </a:xfrm>
        </p:spPr>
      </p:pic>
      <p:sp>
        <p:nvSpPr>
          <p:cNvPr id="7" name="TextBox 6"/>
          <p:cNvSpPr txBox="1"/>
          <p:nvPr/>
        </p:nvSpPr>
        <p:spPr>
          <a:xfrm>
            <a:off x="838200" y="56388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kulkarni</a:t>
            </a:r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4927827" y="5748316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zhang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6714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SiH4 – O2 : </a:t>
            </a:r>
            <a:r>
              <a:rPr lang="de-DE" dirty="0" err="1" smtClean="0"/>
              <a:t>Precursor</a:t>
            </a:r>
            <a:r>
              <a:rPr lang="de-DE" dirty="0" smtClean="0"/>
              <a:t>-Cluster</a:t>
            </a:r>
            <a:endParaRPr lang="de-D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386806"/>
            <a:ext cx="4025900" cy="3019425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451" y="2263754"/>
            <a:ext cx="3918636" cy="3265530"/>
          </a:xfrm>
        </p:spPr>
      </p:pic>
      <p:sp>
        <p:nvSpPr>
          <p:cNvPr id="7" name="TextBox 6"/>
          <p:cNvSpPr txBox="1"/>
          <p:nvPr/>
        </p:nvSpPr>
        <p:spPr>
          <a:xfrm>
            <a:off x="838200" y="56388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kulkarni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04686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CVD-Reaktionen: Wasser + Aluminiumoxid</a:t>
            </a:r>
            <a:endParaRPr lang="de-DE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19" y="1143000"/>
            <a:ext cx="3581511" cy="4246562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901" y="1143000"/>
            <a:ext cx="3789735" cy="4246562"/>
          </a:xfrm>
        </p:spPr>
      </p:pic>
      <p:cxnSp>
        <p:nvCxnSpPr>
          <p:cNvPr id="14" name="Straight Arrow Connector 13"/>
          <p:cNvCxnSpPr/>
          <p:nvPr/>
        </p:nvCxnSpPr>
        <p:spPr bwMode="auto">
          <a:xfrm>
            <a:off x="4191000" y="3266281"/>
            <a:ext cx="493471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Content Placeholder 8"/>
          <p:cNvSpPr txBox="1">
            <a:spLocks/>
          </p:cNvSpPr>
          <p:nvPr/>
        </p:nvSpPr>
        <p:spPr bwMode="auto">
          <a:xfrm>
            <a:off x="477611" y="5562600"/>
            <a:ext cx="8205788" cy="63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54013" indent="-35242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722313" indent="-36671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6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069975" indent="-3460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j-lt"/>
                <a:cs typeface="Arial" charset="0"/>
              </a:defRPr>
            </a:lvl4pPr>
            <a:lvl5pPr marL="14319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j-lt"/>
                <a:cs typeface="Arial" charset="0"/>
              </a:defRPr>
            </a:lvl5pPr>
            <a:lvl6pPr marL="18891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6pPr>
            <a:lvl7pPr marL="23463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7pPr>
            <a:lvl8pPr marL="28035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8pPr>
            <a:lvl9pPr marL="3260725" indent="-360363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 smtClean="0"/>
              <a:t>Bedeckung mit OH-Gruppen: 9.5 nm</a:t>
            </a:r>
            <a:r>
              <a:rPr lang="de-DE" kern="0" baseline="30000" dirty="0" smtClean="0"/>
              <a:t>-2</a:t>
            </a:r>
            <a:r>
              <a:rPr lang="de-DE" kern="0" dirty="0" smtClean="0"/>
              <a:t> (Literatur: 9.2 nm</a:t>
            </a:r>
            <a:r>
              <a:rPr lang="de-DE" kern="0" baseline="30000" dirty="0" smtClean="0"/>
              <a:t>-2</a:t>
            </a:r>
            <a:r>
              <a:rPr lang="de-DE" kern="0" dirty="0" smtClean="0"/>
              <a:t>)</a:t>
            </a:r>
            <a:br>
              <a:rPr lang="de-DE" kern="0" dirty="0" smtClean="0"/>
            </a:br>
            <a:r>
              <a:rPr lang="de-DE" sz="1400" dirty="0" smtClean="0"/>
              <a:t>[Kim </a:t>
            </a:r>
            <a:r>
              <a:rPr lang="de-DE" sz="1400" dirty="0"/>
              <a:t>et </a:t>
            </a:r>
            <a:r>
              <a:rPr lang="de-DE" sz="1400" dirty="0" smtClean="0"/>
              <a:t>al., </a:t>
            </a:r>
            <a:r>
              <a:rPr lang="de-DE" sz="1400" dirty="0" err="1"/>
              <a:t>Appl</a:t>
            </a:r>
            <a:r>
              <a:rPr lang="de-DE" sz="1400" dirty="0"/>
              <a:t>. Surf. </a:t>
            </a:r>
            <a:r>
              <a:rPr lang="de-DE" sz="1400" dirty="0" err="1"/>
              <a:t>Sci</a:t>
            </a:r>
            <a:r>
              <a:rPr lang="de-DE" sz="1400" dirty="0"/>
              <a:t>. 258 (2011), S. </a:t>
            </a:r>
            <a:r>
              <a:rPr lang="de-DE" sz="1400" dirty="0" smtClean="0"/>
              <a:t>225-229]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68628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CVD-Reaktionen: Oberflächenbedeckung</a:t>
            </a:r>
            <a:endParaRPr lang="de-DE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Bedeckung mit OH-Gruppen:</a:t>
            </a:r>
            <a:br>
              <a:rPr lang="de-DE" dirty="0" smtClean="0"/>
            </a:br>
            <a:r>
              <a:rPr lang="de-DE" dirty="0" smtClean="0"/>
              <a:t>9.5 nm</a:t>
            </a:r>
            <a:r>
              <a:rPr lang="de-DE" baseline="30000" dirty="0" smtClean="0"/>
              <a:t>-2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Experimenteller Wert:</a:t>
            </a:r>
            <a:br>
              <a:rPr lang="de-DE" dirty="0" smtClean="0"/>
            </a:br>
            <a:r>
              <a:rPr lang="de-DE" dirty="0" smtClean="0"/>
              <a:t>9.2 nm</a:t>
            </a:r>
            <a:r>
              <a:rPr lang="de-DE" baseline="30000" dirty="0" smtClean="0"/>
              <a:t>-2</a:t>
            </a:r>
            <a:endParaRPr lang="de-DE" baseline="30000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935" y="945356"/>
            <a:ext cx="3945668" cy="4246560"/>
          </a:xfrm>
        </p:spPr>
      </p:pic>
      <p:sp>
        <p:nvSpPr>
          <p:cNvPr id="15" name="TextBox 14"/>
          <p:cNvSpPr txBox="1"/>
          <p:nvPr/>
        </p:nvSpPr>
        <p:spPr>
          <a:xfrm>
            <a:off x="4685935" y="5462265"/>
            <a:ext cx="398657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Draufsicht nach der Reaktion,</a:t>
            </a:r>
          </a:p>
          <a:p>
            <a:r>
              <a:rPr lang="de-DE" sz="1600" dirty="0" err="1" smtClean="0"/>
              <a:t>Hydroxyl</a:t>
            </a:r>
            <a:r>
              <a:rPr lang="de-DE" sz="1600" dirty="0" smtClean="0"/>
              <a:t>-Gruppen grün hervorgehoben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16143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Gold-PVD: Skalierbarkeit von </a:t>
            </a:r>
            <a:r>
              <a:rPr lang="de-DE" dirty="0" err="1" smtClean="0"/>
              <a:t>Parsivald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3581400"/>
            <a:ext cx="4027487" cy="2488639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3581400"/>
            <a:ext cx="4027488" cy="2488640"/>
          </a:xfrm>
        </p:spPr>
      </p:pic>
      <p:sp>
        <p:nvSpPr>
          <p:cNvPr id="3" name="Content Placeholder 2"/>
          <p:cNvSpPr>
            <a:spLocks noGrp="1"/>
          </p:cNvSpPr>
          <p:nvPr>
            <p:ph sz="half" idx="11"/>
          </p:nvPr>
        </p:nvSpPr>
        <p:spPr>
          <a:xfrm>
            <a:off x="466725" y="1295400"/>
            <a:ext cx="4178300" cy="2133600"/>
          </a:xfrm>
        </p:spPr>
        <p:txBody>
          <a:bodyPr/>
          <a:lstStyle/>
          <a:p>
            <a:r>
              <a:rPr lang="de-DE" b="1" dirty="0" smtClean="0"/>
              <a:t>Effizienz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Effizient bis 1000 Å x </a:t>
            </a:r>
            <a:r>
              <a:rPr lang="de-DE" dirty="0"/>
              <a:t>1000 </a:t>
            </a:r>
            <a:r>
              <a:rPr lang="de-DE" dirty="0" smtClean="0"/>
              <a:t>Å 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10% der maximalen </a:t>
            </a:r>
            <a:r>
              <a:rPr lang="de-DE" dirty="0" err="1" smtClean="0"/>
              <a:t>Workerdichte</a:t>
            </a:r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1</a:t>
            </a:r>
            <a:r>
              <a:rPr lang="el-GR" dirty="0"/>
              <a:t> μ</a:t>
            </a:r>
            <a:r>
              <a:rPr lang="de-DE" dirty="0"/>
              <a:t>m x 1 </a:t>
            </a:r>
            <a:r>
              <a:rPr lang="el-GR" dirty="0"/>
              <a:t>μ</a:t>
            </a:r>
            <a:r>
              <a:rPr lang="de-DE" dirty="0" smtClean="0"/>
              <a:t>m möglich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/>
              <a:t>(≈ 1 Milliarde Atome)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2"/>
          </p:nvPr>
        </p:nvSpPr>
        <p:spPr>
          <a:xfrm>
            <a:off x="4645025" y="1295400"/>
            <a:ext cx="4027488" cy="2133600"/>
          </a:xfrm>
        </p:spPr>
        <p:txBody>
          <a:bodyPr/>
          <a:lstStyle/>
          <a:p>
            <a:r>
              <a:rPr lang="de-DE" b="1" dirty="0" smtClean="0"/>
              <a:t>Speicherverbrauch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253 </a:t>
            </a:r>
            <a:r>
              <a:rPr lang="de-DE" dirty="0" err="1" smtClean="0"/>
              <a:t>MiB</a:t>
            </a:r>
            <a:r>
              <a:rPr lang="de-DE" dirty="0" smtClean="0"/>
              <a:t> konstanter Programmspeicher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94 B / Atom</a:t>
            </a:r>
          </a:p>
          <a:p>
            <a:pPr lvl="1" indent="0">
              <a:buNone/>
            </a:pPr>
            <a:r>
              <a:rPr lang="de-DE" dirty="0" smtClean="0"/>
              <a:t>⇒ </a:t>
            </a:r>
            <a:r>
              <a:rPr lang="de-DE" dirty="0"/>
              <a:t>186 </a:t>
            </a:r>
            <a:r>
              <a:rPr lang="de-DE" dirty="0" err="1"/>
              <a:t>GiB</a:t>
            </a:r>
            <a:r>
              <a:rPr lang="de-DE" dirty="0"/>
              <a:t> </a:t>
            </a:r>
            <a:r>
              <a:rPr lang="de-DE" dirty="0" smtClean="0"/>
              <a:t>für 4</a:t>
            </a:r>
            <a:r>
              <a:rPr lang="el-GR" dirty="0" smtClean="0"/>
              <a:t> </a:t>
            </a:r>
            <a:r>
              <a:rPr lang="el-GR" dirty="0"/>
              <a:t>μ</a:t>
            </a:r>
            <a:r>
              <a:rPr lang="de-DE" dirty="0"/>
              <a:t>m x </a:t>
            </a:r>
            <a:r>
              <a:rPr lang="de-DE" dirty="0" smtClean="0"/>
              <a:t>4 </a:t>
            </a:r>
            <a:r>
              <a:rPr lang="el-GR" dirty="0"/>
              <a:t>μ</a:t>
            </a:r>
            <a:r>
              <a:rPr lang="de-DE" dirty="0" smtClean="0"/>
              <a:t>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864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Worker-</a:t>
            </a:r>
            <a:r>
              <a:rPr lang="en-US" dirty="0" err="1" smtClean="0"/>
              <a:t>Histogramme</a:t>
            </a:r>
            <a:endParaRPr lang="de-DE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12" y="2438401"/>
            <a:ext cx="4719488" cy="2916236"/>
          </a:xfrm>
        </p:spPr>
      </p:pic>
      <p:sp>
        <p:nvSpPr>
          <p:cNvPr id="14" name="TextBox 13"/>
          <p:cNvSpPr txBox="1"/>
          <p:nvPr/>
        </p:nvSpPr>
        <p:spPr>
          <a:xfrm>
            <a:off x="609600" y="54102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1000x1000</a:t>
            </a:r>
            <a:endParaRPr lang="de-DE" dirty="0"/>
          </a:p>
        </p:txBody>
      </p:sp>
      <p:sp>
        <p:nvSpPr>
          <p:cNvPr id="15" name="TextBox 14"/>
          <p:cNvSpPr txBox="1"/>
          <p:nvPr/>
        </p:nvSpPr>
        <p:spPr>
          <a:xfrm>
            <a:off x="4645025" y="54102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10000x10000</a:t>
            </a:r>
            <a:endParaRPr lang="de-DE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1"/>
            <a:ext cx="4719488" cy="2916236"/>
          </a:xfrm>
        </p:spPr>
      </p:pic>
    </p:spTree>
    <p:extLst>
      <p:ext uri="{BB962C8B-B14F-4D97-AF65-F5344CB8AC3E}">
        <p14:creationId xmlns:p14="http://schemas.microsoft.com/office/powerpoint/2010/main" val="36778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Grundlagen II: Simulationsmethoden</a:t>
            </a:r>
            <a:endParaRPr lang="de-DE" dirty="0"/>
          </a:p>
        </p:txBody>
      </p:sp>
      <p:graphicFrame>
        <p:nvGraphicFramePr>
          <p:cNvPr id="8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488007"/>
              </p:ext>
            </p:extLst>
          </p:nvPr>
        </p:nvGraphicFramePr>
        <p:xfrm>
          <a:off x="457200" y="628375"/>
          <a:ext cx="7504187" cy="5087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" name="Graph" r:id="rId4" imgW="3688080" imgH="2638349" progId="Origin50.Graph">
                  <p:embed/>
                </p:oleObj>
              </mc:Choice>
              <mc:Fallback>
                <p:oleObj name="Graph" r:id="rId4" imgW="3688080" imgH="2638349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628375"/>
                        <a:ext cx="7504187" cy="508779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904764"/>
            <a:ext cx="1008112" cy="962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187861"/>
            <a:ext cx="1440159" cy="103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406648"/>
            <a:ext cx="1583851" cy="11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122585" y="5742248"/>
            <a:ext cx="633507" cy="349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DFT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03324" y="574224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MD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048000" y="4223684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rgbClr val="0000FF"/>
                </a:solidFill>
              </a:rPr>
              <a:t>Elektronenstruktur</a:t>
            </a:r>
            <a:r>
              <a:rPr lang="en-US" altLang="zh-CN" b="1" dirty="0" smtClean="0">
                <a:solidFill>
                  <a:srgbClr val="0000FF"/>
                </a:solidFill>
              </a:rPr>
              <a:t>-</a:t>
            </a:r>
            <a:br>
              <a:rPr lang="en-US" altLang="zh-CN" b="1" dirty="0" smtClean="0">
                <a:solidFill>
                  <a:srgbClr val="0000FF"/>
                </a:solidFill>
              </a:rPr>
            </a:br>
            <a:r>
              <a:rPr lang="en-US" altLang="zh-CN" b="1" dirty="0" err="1" smtClean="0">
                <a:solidFill>
                  <a:srgbClr val="0000FF"/>
                </a:solidFill>
              </a:rPr>
              <a:t>Rechnungen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20051" y="3554769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rgbClr val="0000FF"/>
                </a:solidFill>
              </a:rPr>
              <a:t>Atomistische</a:t>
            </a:r>
            <a:r>
              <a:rPr lang="en-US" altLang="zh-CN" b="1" dirty="0">
                <a:solidFill>
                  <a:srgbClr val="0000FF"/>
                </a:solidFill>
              </a:rPr>
              <a:t/>
            </a:r>
            <a:br>
              <a:rPr lang="en-US" altLang="zh-CN" b="1" dirty="0">
                <a:solidFill>
                  <a:srgbClr val="0000FF"/>
                </a:solidFill>
              </a:rPr>
            </a:br>
            <a:r>
              <a:rPr lang="en-US" altLang="zh-CN" b="1" dirty="0" err="1" smtClean="0">
                <a:solidFill>
                  <a:srgbClr val="0000FF"/>
                </a:solidFill>
              </a:rPr>
              <a:t>Simulationen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38800" y="2941987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b="1" dirty="0" smtClean="0">
                <a:solidFill>
                  <a:srgbClr val="0000FF"/>
                </a:solidFill>
              </a:rPr>
              <a:t>Simulation von</a:t>
            </a:r>
            <a:br>
              <a:rPr lang="de-DE" altLang="zh-CN" b="1" dirty="0" smtClean="0">
                <a:solidFill>
                  <a:srgbClr val="0000FF"/>
                </a:solidFill>
              </a:rPr>
            </a:br>
            <a:r>
              <a:rPr lang="de-DE" altLang="zh-CN" b="1" dirty="0" smtClean="0">
                <a:solidFill>
                  <a:srgbClr val="0000FF"/>
                </a:solidFill>
              </a:rPr>
              <a:t>Mikrostrukturen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97662" y="1612661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rgbClr val="0000FF"/>
                </a:solidFill>
              </a:rPr>
              <a:t>Reaktor</a:t>
            </a:r>
            <a:r>
              <a:rPr lang="en-US" altLang="zh-CN" b="1" dirty="0" smtClean="0">
                <a:solidFill>
                  <a:srgbClr val="0000FF"/>
                </a:solidFill>
              </a:rPr>
              <a:t>-</a:t>
            </a:r>
            <a:br>
              <a:rPr lang="en-US" altLang="zh-CN" b="1" dirty="0" smtClean="0">
                <a:solidFill>
                  <a:srgbClr val="0000FF"/>
                </a:solidFill>
              </a:rPr>
            </a:br>
            <a:r>
              <a:rPr lang="en-US" altLang="zh-CN" b="1" dirty="0" err="1" smtClean="0">
                <a:solidFill>
                  <a:srgbClr val="0000FF"/>
                </a:solidFill>
              </a:rPr>
              <a:t>Simulationen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70965" y="574330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MC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696100" y="5743302"/>
            <a:ext cx="659155" cy="349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CFD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287211" y="574224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KMC</a:t>
            </a:r>
            <a:endParaRPr lang="zh-CN" altLang="en-US" dirty="0"/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9" cstate="print"/>
          <a:srcRect t="11111"/>
          <a:stretch>
            <a:fillRect/>
          </a:stretch>
        </p:blipFill>
        <p:spPr bwMode="auto">
          <a:xfrm>
            <a:off x="5562600" y="1525006"/>
            <a:ext cx="1368152" cy="144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0" cstate="print"/>
          <a:srcRect r="1050" b="58824"/>
          <a:stretch>
            <a:fillRect/>
          </a:stretch>
        </p:blipFill>
        <p:spPr bwMode="auto">
          <a:xfrm>
            <a:off x="5845534" y="618716"/>
            <a:ext cx="230425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26"/>
          <p:cNvSpPr/>
          <p:nvPr/>
        </p:nvSpPr>
        <p:spPr bwMode="auto">
          <a:xfrm>
            <a:off x="404264" y="685800"/>
            <a:ext cx="1447800" cy="46679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36000" rIns="54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8797" y="63891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smtClean="0"/>
              <a:t>Sekunden</a:t>
            </a:r>
            <a:endParaRPr lang="de-DE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268797" y="140599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smtClean="0"/>
              <a:t>Mikrosekunden</a:t>
            </a:r>
            <a:endParaRPr lang="de-DE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268797" y="22494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smtClean="0"/>
              <a:t>Nanosekunden</a:t>
            </a:r>
            <a:endParaRPr lang="de-DE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68797" y="30867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err="1" smtClean="0"/>
              <a:t>Pikosekunden</a:t>
            </a:r>
            <a:endParaRPr lang="de-DE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152400" y="3924101"/>
            <a:ext cx="1716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err="1" smtClean="0"/>
              <a:t>Femtosekunden</a:t>
            </a:r>
            <a:endParaRPr lang="de-DE" sz="1600" dirty="0"/>
          </a:p>
        </p:txBody>
      </p:sp>
      <p:sp>
        <p:nvSpPr>
          <p:cNvPr id="35" name="Rectangle 34"/>
          <p:cNvSpPr/>
          <p:nvPr/>
        </p:nvSpPr>
        <p:spPr bwMode="auto">
          <a:xfrm>
            <a:off x="4008846" y="5410200"/>
            <a:ext cx="1934754" cy="3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36000" rIns="54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62400" y="542925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smtClean="0"/>
              <a:t>Zahl der Atome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3057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Vapor Deposition Methods</a:t>
            </a:r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b="1" dirty="0" smtClean="0"/>
              <a:t>Physical Vapor Deposition</a:t>
            </a:r>
          </a:p>
          <a:p>
            <a:pPr algn="ctr"/>
            <a:r>
              <a:rPr lang="en-US" dirty="0" smtClean="0"/>
              <a:t>(PVD)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Non-reactive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Single atoms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Continuous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Metals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Alloys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…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b="1" dirty="0" smtClean="0"/>
              <a:t>Chemical Vapor Deposition</a:t>
            </a:r>
          </a:p>
          <a:p>
            <a:pPr algn="ctr"/>
            <a:r>
              <a:rPr lang="en-US" dirty="0" smtClean="0"/>
              <a:t>(CVD)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Reactive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Multiple precursors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Continuous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Metals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Oxides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Nitrides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…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b="1" dirty="0" smtClean="0"/>
              <a:t>Atomic Layer Deposition</a:t>
            </a:r>
          </a:p>
          <a:p>
            <a:pPr algn="ctr"/>
            <a:r>
              <a:rPr lang="en-US" dirty="0" smtClean="0"/>
              <a:t>(ALD)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Reactive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Multiple precursors</a:t>
            </a:r>
            <a:endParaRPr lang="de-DE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Cyclic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Oxides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Nitrides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378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Atomic Layer Deposition Cycle</a:t>
            </a:r>
            <a:endParaRPr lang="de-DE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059809"/>
            <a:ext cx="8205788" cy="3673419"/>
          </a:xfrm>
        </p:spPr>
      </p:pic>
      <p:cxnSp>
        <p:nvCxnSpPr>
          <p:cNvPr id="19" name="Elbow Connector 18"/>
          <p:cNvCxnSpPr>
            <a:stCxn id="11" idx="3"/>
            <a:endCxn id="11" idx="1"/>
          </p:cNvCxnSpPr>
          <p:nvPr/>
        </p:nvCxnSpPr>
        <p:spPr bwMode="auto">
          <a:xfrm flipH="1">
            <a:off x="466725" y="3896519"/>
            <a:ext cx="8205788" cy="12700"/>
          </a:xfrm>
          <a:prstGeom prst="bentConnector5">
            <a:avLst>
              <a:gd name="adj1" fmla="val -2786"/>
              <a:gd name="adj2" fmla="val 16262283"/>
              <a:gd name="adj3" fmla="val 102786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13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Parsivald</a:t>
            </a:r>
            <a:r>
              <a:rPr lang="en-US" dirty="0" smtClean="0"/>
              <a:t>: Input Parameters</a:t>
            </a:r>
            <a:endParaRPr lang="de-DE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377682"/>
              </p:ext>
            </p:extLst>
          </p:nvPr>
        </p:nvGraphicFramePr>
        <p:xfrm>
          <a:off x="466725" y="1773238"/>
          <a:ext cx="8205385" cy="37084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729596"/>
                <a:gridCol w="466485"/>
                <a:gridCol w="50093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j-lt"/>
                        </a:rPr>
                        <a:t>Space</a:t>
                      </a:r>
                      <a:r>
                        <a:rPr lang="en-US" sz="1600" baseline="0" dirty="0" smtClean="0">
                          <a:latin typeface="+mj-lt"/>
                        </a:rPr>
                        <a:t> Size, Cell Size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  <a:sym typeface="Wingdings" panose="05000000000000000000" pitchFamily="2" charset="2"/>
                        </a:rPr>
                        <a:t>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j-lt"/>
                        </a:rPr>
                        <a:t>Defined </a:t>
                      </a:r>
                      <a:r>
                        <a:rPr lang="en-US" sz="1600" baseline="0" dirty="0" smtClean="0">
                          <a:latin typeface="+mj-lt"/>
                        </a:rPr>
                        <a:t>by user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j-lt"/>
                        </a:rPr>
                        <a:t>Elements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  <a:sym typeface="Wingdings" panose="05000000000000000000" pitchFamily="2" charset="2"/>
                        </a:rPr>
                        <a:t>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Defined </a:t>
                      </a:r>
                      <a:r>
                        <a:rPr lang="en-US" sz="1600" baseline="0" dirty="0" smtClean="0">
                          <a:latin typeface="+mj-lt"/>
                        </a:rPr>
                        <a:t>by user</a:t>
                      </a:r>
                      <a:endParaRPr lang="de-DE" sz="1600" dirty="0" smtClean="0">
                        <a:latin typeface="+mj-lt"/>
                      </a:endParaRPr>
                    </a:p>
                  </a:txBody>
                  <a:tcPr marL="105226" marR="10522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j-lt"/>
                        </a:rPr>
                        <a:t>Substrate, Precursors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  <a:sym typeface="Wingdings" panose="05000000000000000000" pitchFamily="2" charset="2"/>
                        </a:rPr>
                        <a:t>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j-lt"/>
                        </a:rPr>
                        <a:t>Atomistic modeling</a:t>
                      </a:r>
                      <a:r>
                        <a:rPr lang="en-US" sz="1600" baseline="0" dirty="0" smtClean="0">
                          <a:latin typeface="+mj-lt"/>
                        </a:rPr>
                        <a:t> software, crystal structures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j-lt"/>
                        </a:rPr>
                        <a:t>Process Mode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  <a:sym typeface="Wingdings" panose="05000000000000000000" pitchFamily="2" charset="2"/>
                        </a:rPr>
                        <a:t>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j-lt"/>
                        </a:rPr>
                        <a:t>PVD, CVD, ALD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j-lt"/>
                        </a:rPr>
                        <a:t>Event</a:t>
                      </a:r>
                      <a:r>
                        <a:rPr lang="en-US" sz="1600" baseline="0" dirty="0" smtClean="0">
                          <a:latin typeface="+mj-lt"/>
                        </a:rPr>
                        <a:t> Rates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  <a:sym typeface="Wingdings" panose="05000000000000000000" pitchFamily="2" charset="2"/>
                        </a:rPr>
                        <a:t>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>
                          <a:latin typeface="+mj-lt"/>
                        </a:rPr>
                        <a:t>Arrival rate (PVD), reaction kinetics (CVD/ALD)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j-lt"/>
                        </a:rPr>
                        <a:t>Precursor Velocity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  <a:sym typeface="Wingdings" panose="05000000000000000000" pitchFamily="2" charset="2"/>
                        </a:rPr>
                        <a:t></a:t>
                      </a:r>
                      <a:endParaRPr lang="de-DE" sz="1600" dirty="0" smtClean="0">
                        <a:latin typeface="+mj-lt"/>
                      </a:endParaRPr>
                    </a:p>
                  </a:txBody>
                  <a:tcPr marL="105226" marR="1052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j-lt"/>
                        </a:rPr>
                        <a:t>Process characteristics (usually</a:t>
                      </a:r>
                      <a:r>
                        <a:rPr lang="en-US" sz="1600" baseline="0" dirty="0" smtClean="0">
                          <a:latin typeface="+mj-lt"/>
                        </a:rPr>
                        <a:t> thermodynamics)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j-lt"/>
                        </a:rPr>
                        <a:t>Reaction Box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  <a:sym typeface="Wingdings" panose="05000000000000000000" pitchFamily="2" charset="2"/>
                        </a:rPr>
                        <a:t>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j-lt"/>
                        </a:rPr>
                        <a:t>Depends</a:t>
                      </a:r>
                      <a:r>
                        <a:rPr lang="en-US" sz="1600" baseline="0" dirty="0" smtClean="0">
                          <a:latin typeface="+mj-lt"/>
                        </a:rPr>
                        <a:t> on diffusion and interaction range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aseline="0" dirty="0" smtClean="0">
                          <a:latin typeface="+mj-lt"/>
                        </a:rPr>
                        <a:t>Steric Hindrance Radius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  <a:sym typeface="Wingdings" panose="05000000000000000000" pitchFamily="2" charset="2"/>
                        </a:rPr>
                        <a:t>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j-lt"/>
                        </a:rPr>
                        <a:t>Depends on precursor</a:t>
                      </a:r>
                      <a:r>
                        <a:rPr lang="en-US" sz="1600" baseline="0" dirty="0" smtClean="0">
                          <a:latin typeface="+mj-lt"/>
                        </a:rPr>
                        <a:t> ligands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j-lt"/>
                        </a:rPr>
                        <a:t>MD</a:t>
                      </a:r>
                      <a:r>
                        <a:rPr lang="en-US" sz="1600" baseline="0" dirty="0" smtClean="0">
                          <a:latin typeface="+mj-lt"/>
                        </a:rPr>
                        <a:t> Sequence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  <a:sym typeface="Wingdings" panose="05000000000000000000" pitchFamily="2" charset="2"/>
                        </a:rPr>
                        <a:t>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j-lt"/>
                        </a:rPr>
                        <a:t>Same as with pure</a:t>
                      </a:r>
                      <a:r>
                        <a:rPr 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latin typeface="+mj-lt"/>
                        </a:rPr>
                        <a:t>LAMMPS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05226" marR="10522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j-lt"/>
                        </a:rPr>
                        <a:t>MD Potentials</a:t>
                      </a:r>
                      <a:endParaRPr lang="de-DE" sz="1600" b="0" dirty="0">
                        <a:latin typeface="+mj-lt"/>
                      </a:endParaRPr>
                    </a:p>
                  </a:txBody>
                  <a:tcPr marL="105226" marR="10522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  <a:sym typeface="Wingdings" panose="05000000000000000000" pitchFamily="2" charset="2"/>
                        </a:rPr>
                        <a:t></a:t>
                      </a:r>
                      <a:endParaRPr lang="de-DE" sz="1600" b="0" dirty="0">
                        <a:latin typeface="+mj-lt"/>
                      </a:endParaRPr>
                    </a:p>
                  </a:txBody>
                  <a:tcPr marL="105226" marR="10522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latin typeface="+mj-lt"/>
                        </a:rPr>
                        <a:t>Fitting, </a:t>
                      </a:r>
                      <a:r>
                        <a:rPr lang="en-US" sz="1600" b="1" dirty="0" smtClean="0">
                          <a:latin typeface="+mj-lt"/>
                        </a:rPr>
                        <a:t>Literature</a:t>
                      </a:r>
                      <a:endParaRPr lang="de-DE" sz="1600" b="1" dirty="0">
                        <a:latin typeface="+mj-lt"/>
                      </a:endParaRPr>
                    </a:p>
                  </a:txBody>
                  <a:tcPr marL="105226" marR="10522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665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Molecular Dynamics Force Fields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1"/>
          </p:nvPr>
        </p:nvSpPr>
        <p:spPr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N-Body Potentials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E = </a:t>
            </a:r>
            <a:r>
              <a:rPr lang="en-US" dirty="0" err="1" smtClean="0"/>
              <a:t>Σ</a:t>
            </a:r>
            <a:r>
              <a:rPr lang="en-US" baseline="-25000" dirty="0" err="1" smtClean="0"/>
              <a:t>i,j</a:t>
            </a:r>
            <a:r>
              <a:rPr lang="en-US" baseline="-25000" dirty="0" smtClean="0"/>
              <a:t>,…</a:t>
            </a:r>
            <a:r>
              <a:rPr lang="en-US" dirty="0" smtClean="0"/>
              <a:t>V(</a:t>
            </a:r>
            <a:r>
              <a:rPr lang="en-US" b="1" dirty="0" err="1" smtClean="0"/>
              <a:t>r</a:t>
            </a:r>
            <a:r>
              <a:rPr lang="en-US" baseline="-25000" dirty="0" err="1" smtClean="0"/>
              <a:t>i</a:t>
            </a:r>
            <a:r>
              <a:rPr lang="en-US" dirty="0" smtClean="0"/>
              <a:t>, </a:t>
            </a:r>
            <a:r>
              <a:rPr lang="en-US" b="1" dirty="0" err="1" smtClean="0"/>
              <a:t>r</a:t>
            </a:r>
            <a:r>
              <a:rPr lang="en-US" baseline="-25000" dirty="0" err="1"/>
              <a:t>j</a:t>
            </a:r>
            <a:r>
              <a:rPr lang="en-US" dirty="0" smtClean="0"/>
              <a:t>, …)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Non-transferable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Surfaces, bulks OR molecules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/>
              <a:t>Modified Embedded Atom Method (MEAM)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Similar to EAM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Metal oxides and alloys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Surfaces, bulks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2"/>
          </p:nvPr>
        </p:nvSpPr>
        <p:spPr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/>
              <a:t>Embedded Atom Method (EAM)</a:t>
            </a:r>
            <a:endParaRPr lang="de-DE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E</a:t>
            </a:r>
            <a:r>
              <a:rPr lang="en-US" baseline="-25000" dirty="0" err="1" smtClean="0"/>
              <a:t>tot</a:t>
            </a:r>
            <a:r>
              <a:rPr lang="en-US" dirty="0" smtClean="0"/>
              <a:t> models embedding energy of each atom individually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Single species metal surfaces and bulks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3"/>
          </p:nvPr>
        </p:nvSpPr>
        <p:spPr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/>
              <a:t>Reactive Force Fields (</a:t>
            </a:r>
            <a:r>
              <a:rPr lang="en-US" b="1" dirty="0" err="1"/>
              <a:t>ReaxFF</a:t>
            </a:r>
            <a:r>
              <a:rPr lang="en-US" b="1" dirty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Models charges, valences and over-/</a:t>
            </a:r>
            <a:r>
              <a:rPr lang="en-US" dirty="0" err="1"/>
              <a:t>undercoordination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Enables reactions with </a:t>
            </a:r>
            <a:r>
              <a:rPr lang="en-US" dirty="0" smtClean="0"/>
              <a:t>MD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smtClean="0"/>
              <a:t>Surfaces, bulks AND molecules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24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ReaxFF</a:t>
            </a:r>
            <a:r>
              <a:rPr lang="en-US" dirty="0" smtClean="0"/>
              <a:t> </a:t>
            </a:r>
            <a:r>
              <a:rPr lang="en-US" dirty="0" err="1" smtClean="0"/>
              <a:t>Parametrizations</a:t>
            </a:r>
            <a:r>
              <a:rPr lang="en-US" dirty="0" smtClean="0"/>
              <a:t> for SiO</a:t>
            </a:r>
            <a:r>
              <a:rPr lang="en-US" baseline="-25000" dirty="0" smtClean="0"/>
              <a:t>2</a:t>
            </a:r>
            <a:r>
              <a:rPr lang="en-US" dirty="0" smtClean="0"/>
              <a:t> CVD</a:t>
            </a:r>
            <a:endParaRPr lang="de-DE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2137052"/>
              </p:ext>
            </p:extLst>
          </p:nvPr>
        </p:nvGraphicFramePr>
        <p:xfrm>
          <a:off x="466725" y="762000"/>
          <a:ext cx="8205161" cy="4866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26577"/>
                <a:gridCol w="2571496"/>
                <a:gridCol w="42070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i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Filename</a:t>
                      </a:r>
                      <a:endParaRPr lang="de-DE" sz="160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79724" marR="79724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Target Applications</a:t>
                      </a:r>
                      <a:endParaRPr lang="de-DE" sz="160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79724" marR="79724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Reference</a:t>
                      </a:r>
                      <a:endParaRPr lang="de-DE" sz="160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79724" marR="79724" anchor="ctr"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0" i="0" dirty="0" smtClean="0">
                          <a:latin typeface="+mj-lt"/>
                        </a:rPr>
                        <a:t>Al_Al0_AlN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latin typeface="+mj-lt"/>
                        </a:rPr>
                        <a:t>Al, </a:t>
                      </a:r>
                      <a:r>
                        <a:rPr lang="en-US" sz="1600" b="0" i="0" dirty="0" err="1" smtClean="0">
                          <a:latin typeface="+mj-lt"/>
                        </a:rPr>
                        <a:t>AlO</a:t>
                      </a:r>
                      <a:r>
                        <a:rPr lang="en-US" sz="1600" b="0" i="0" dirty="0" smtClean="0">
                          <a:latin typeface="+mj-lt"/>
                        </a:rPr>
                        <a:t>,</a:t>
                      </a:r>
                      <a:r>
                        <a:rPr lang="en-US" sz="1600" b="0" i="0" baseline="0" dirty="0" smtClean="0">
                          <a:latin typeface="+mj-lt"/>
                        </a:rPr>
                        <a:t> </a:t>
                      </a:r>
                      <a:r>
                        <a:rPr lang="en-US" sz="1600" b="0" i="0" baseline="0" dirty="0" err="1" smtClean="0">
                          <a:latin typeface="+mj-lt"/>
                        </a:rPr>
                        <a:t>AlN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  <a:tc>
                  <a:txBody>
                    <a:bodyPr/>
                    <a:lstStyle/>
                    <a:p>
                      <a:r>
                        <a:rPr lang="de-DE" sz="1600" b="0" i="0" dirty="0" smtClean="0">
                          <a:latin typeface="+mj-lt"/>
                        </a:rPr>
                        <a:t>http://lammps.sandia.gov/</a:t>
                      </a:r>
                      <a:r>
                        <a:rPr lang="de-DE" sz="1600" b="0" i="0" baseline="0" dirty="0" smtClean="0">
                          <a:latin typeface="+mj-lt"/>
                        </a:rPr>
                        <a:t> (</a:t>
                      </a:r>
                      <a:r>
                        <a:rPr lang="de-DE" sz="1600" b="0" i="0" baseline="0" dirty="0" err="1" smtClean="0">
                          <a:latin typeface="+mj-lt"/>
                        </a:rPr>
                        <a:t>removed</a:t>
                      </a:r>
                      <a:r>
                        <a:rPr lang="de-DE" sz="1600" b="0" i="0" baseline="0" dirty="0" smtClean="0">
                          <a:latin typeface="+mj-lt"/>
                        </a:rPr>
                        <a:t>)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0" i="0" dirty="0" err="1" smtClean="0">
                          <a:latin typeface="+mj-lt"/>
                        </a:rPr>
                        <a:t>chenoweth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  <a:tc>
                  <a:txBody>
                    <a:bodyPr/>
                    <a:lstStyle/>
                    <a:p>
                      <a:r>
                        <a:rPr lang="de-DE" sz="1600" b="0" i="0" dirty="0" err="1" smtClean="0">
                          <a:latin typeface="+mj-lt"/>
                        </a:rPr>
                        <a:t>Polydimethylsiloxanes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  <a:tc>
                  <a:txBody>
                    <a:bodyPr/>
                    <a:lstStyle/>
                    <a:p>
                      <a:r>
                        <a:rPr lang="de-DE" sz="1600" b="0" i="0" dirty="0" smtClean="0">
                          <a:latin typeface="+mj-lt"/>
                        </a:rPr>
                        <a:t>J. Am. Chem. </a:t>
                      </a:r>
                      <a:r>
                        <a:rPr lang="de-DE" sz="1600" b="0" i="0" dirty="0" err="1" smtClean="0">
                          <a:latin typeface="+mj-lt"/>
                        </a:rPr>
                        <a:t>Soc</a:t>
                      </a:r>
                      <a:r>
                        <a:rPr lang="de-DE" sz="1600" b="0" i="0" dirty="0" smtClean="0">
                          <a:latin typeface="+mj-lt"/>
                        </a:rPr>
                        <a:t>., 2005, 127, 7192-7202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i="0" dirty="0" err="1" smtClean="0">
                          <a:latin typeface="+mj-lt"/>
                        </a:rPr>
                        <a:t>kulkarni</a:t>
                      </a:r>
                      <a:endParaRPr lang="de-DE" sz="1600" b="1" i="0" dirty="0">
                        <a:latin typeface="+mj-lt"/>
                      </a:endParaRPr>
                    </a:p>
                  </a:txBody>
                  <a:tcPr marL="79724" marR="79724" anchor="ctr"/>
                </a:tc>
                <a:tc>
                  <a:txBody>
                    <a:bodyPr/>
                    <a:lstStyle/>
                    <a:p>
                      <a:r>
                        <a:rPr lang="en-US" sz="1600" b="1" i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Reactions of</a:t>
                      </a:r>
                      <a:r>
                        <a:rPr lang="en-US" sz="1600" b="1" i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 OH-</a:t>
                      </a:r>
                      <a:r>
                        <a:rPr lang="en-US" sz="1600" b="1" i="0" kern="1200" baseline="0" dirty="0" err="1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termi</a:t>
                      </a:r>
                      <a:r>
                        <a:rPr lang="en-US" sz="1600" b="1" i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600" b="1" i="0" kern="1200" baseline="0" dirty="0" err="1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nated</a:t>
                      </a:r>
                      <a:r>
                        <a:rPr lang="en-US" sz="1600" b="1" i="0" kern="1200" baseline="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0" dirty="0" smtClean="0">
                          <a:latin typeface="+mj-lt"/>
                        </a:rPr>
                        <a:t>Silica</a:t>
                      </a:r>
                      <a:r>
                        <a:rPr lang="en-US" sz="1600" b="1" i="0" baseline="0" dirty="0" smtClean="0">
                          <a:latin typeface="+mj-lt"/>
                        </a:rPr>
                        <a:t> with </a:t>
                      </a:r>
                      <a:r>
                        <a:rPr lang="en-US" sz="1600" b="1" i="0" dirty="0" smtClean="0">
                          <a:latin typeface="+mj-lt"/>
                        </a:rPr>
                        <a:t>Oxygen</a:t>
                      </a:r>
                      <a:endParaRPr lang="de-DE" sz="1600" b="1" i="0" dirty="0">
                        <a:latin typeface="+mj-lt"/>
                      </a:endParaRPr>
                    </a:p>
                  </a:txBody>
                  <a:tcPr marL="79724" marR="79724" anchor="ctr"/>
                </a:tc>
                <a:tc>
                  <a:txBody>
                    <a:bodyPr/>
                    <a:lstStyle/>
                    <a:p>
                      <a:r>
                        <a:rPr lang="de-DE" sz="1600" b="1" i="0" dirty="0" smtClean="0">
                          <a:latin typeface="+mj-lt"/>
                        </a:rPr>
                        <a:t>J. Phys. Chem. C, 2013, 117, 258-269</a:t>
                      </a:r>
                      <a:endParaRPr lang="de-DE" sz="1600" b="1" i="0" dirty="0">
                        <a:latin typeface="+mj-lt"/>
                      </a:endParaRPr>
                    </a:p>
                  </a:txBody>
                  <a:tcPr marL="79724" marR="79724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err="1" smtClean="0">
                          <a:latin typeface="+mj-lt"/>
                        </a:rPr>
                        <a:t>lg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  <a:tc>
                  <a:txBody>
                    <a:bodyPr/>
                    <a:lstStyle/>
                    <a:p>
                      <a:r>
                        <a:rPr lang="de-DE" sz="1600" b="0" i="0" dirty="0" err="1" smtClean="0">
                          <a:latin typeface="+mj-lt"/>
                        </a:rPr>
                        <a:t>Nitramines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latin typeface="+mj-lt"/>
                        </a:rPr>
                        <a:t>J. Phys. Chem.</a:t>
                      </a:r>
                      <a:r>
                        <a:rPr lang="en-US" sz="1600" b="0" i="0" baseline="0" dirty="0" smtClean="0">
                          <a:latin typeface="+mj-lt"/>
                        </a:rPr>
                        <a:t> </a:t>
                      </a:r>
                      <a:r>
                        <a:rPr lang="en-US" sz="1600" b="0" i="0" dirty="0" smtClean="0">
                          <a:latin typeface="+mj-lt"/>
                        </a:rPr>
                        <a:t>A, 2011, 115, 11016-11022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0" i="0" dirty="0" err="1" smtClean="0">
                          <a:latin typeface="+mj-lt"/>
                        </a:rPr>
                        <a:t>liu_ettr</a:t>
                      </a:r>
                      <a:r>
                        <a:rPr lang="de-DE" sz="1600" b="0" i="0" dirty="0" smtClean="0">
                          <a:latin typeface="+mj-lt"/>
                        </a:rPr>
                        <a:t>.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  <a:tc>
                  <a:txBody>
                    <a:bodyPr/>
                    <a:lstStyle/>
                    <a:p>
                      <a:r>
                        <a:rPr lang="de-DE" sz="1600" b="0" i="0" dirty="0" err="1" smtClean="0">
                          <a:latin typeface="+mj-lt"/>
                        </a:rPr>
                        <a:t>Water</a:t>
                      </a:r>
                      <a:r>
                        <a:rPr lang="de-DE" sz="1600" b="0" i="0" dirty="0" smtClean="0">
                          <a:latin typeface="+mj-lt"/>
                        </a:rPr>
                        <a:t>/</a:t>
                      </a:r>
                      <a:r>
                        <a:rPr lang="de-DE" sz="1600" b="0" i="0" dirty="0" err="1" smtClean="0">
                          <a:latin typeface="+mj-lt"/>
                        </a:rPr>
                        <a:t>Ca</a:t>
                      </a:r>
                      <a:r>
                        <a:rPr lang="de-DE" sz="1600" b="0" i="0" dirty="0" smtClean="0">
                          <a:latin typeface="+mj-lt"/>
                        </a:rPr>
                        <a:t>/Si/Al/S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  <a:tc>
                  <a:txBody>
                    <a:bodyPr/>
                    <a:lstStyle/>
                    <a:p>
                      <a:r>
                        <a:rPr lang="en-US" sz="1600" i="0" dirty="0" smtClean="0">
                          <a:latin typeface="+mj-lt"/>
                        </a:rPr>
                        <a:t>J. Phys. Chem. A, 2012, 116,</a:t>
                      </a:r>
                      <a:r>
                        <a:rPr lang="en-US" sz="1600" i="0" baseline="0" dirty="0" smtClean="0">
                          <a:latin typeface="+mj-lt"/>
                        </a:rPr>
                        <a:t> </a:t>
                      </a:r>
                      <a:r>
                        <a:rPr lang="en-US" sz="1600" i="0" dirty="0" smtClean="0">
                          <a:latin typeface="+mj-lt"/>
                        </a:rPr>
                        <a:t>3918-3925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0" i="0" dirty="0" err="1" smtClean="0">
                          <a:latin typeface="+mj-lt"/>
                        </a:rPr>
                        <a:t>liu_nitr</a:t>
                      </a:r>
                      <a:r>
                        <a:rPr lang="de-DE" sz="1600" b="0" i="0" dirty="0" smtClean="0">
                          <a:latin typeface="+mj-lt"/>
                        </a:rPr>
                        <a:t>.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  <a:tc>
                  <a:txBody>
                    <a:bodyPr/>
                    <a:lstStyle/>
                    <a:p>
                      <a:r>
                        <a:rPr lang="de-DE" sz="1600" b="0" i="0" dirty="0" err="1" smtClean="0">
                          <a:latin typeface="+mj-lt"/>
                        </a:rPr>
                        <a:t>Nitramines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latin typeface="+mj-lt"/>
                        </a:rPr>
                        <a:t>J. Phys. Chem. A, 2011, 115, 11016-11022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0" i="0" dirty="0" err="1" smtClean="0">
                          <a:latin typeface="+mj-lt"/>
                        </a:rPr>
                        <a:t>narayanan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  <a:tc>
                  <a:txBody>
                    <a:bodyPr/>
                    <a:lstStyle/>
                    <a:p>
                      <a:r>
                        <a:rPr lang="de-DE" sz="1600" b="0" i="0" dirty="0" smtClean="0">
                          <a:latin typeface="+mj-lt"/>
                        </a:rPr>
                        <a:t>Lithium-</a:t>
                      </a:r>
                      <a:r>
                        <a:rPr lang="de-DE" sz="1600" b="0" i="0" dirty="0" err="1" smtClean="0">
                          <a:latin typeface="+mj-lt"/>
                        </a:rPr>
                        <a:t>Aluminum</a:t>
                      </a:r>
                      <a:r>
                        <a:rPr lang="de-DE" sz="1600" b="0" i="0" baseline="0" dirty="0" smtClean="0">
                          <a:latin typeface="+mj-lt"/>
                        </a:rPr>
                        <a:t> S</a:t>
                      </a:r>
                      <a:r>
                        <a:rPr lang="de-DE" sz="1600" b="0" i="0" dirty="0" smtClean="0">
                          <a:latin typeface="+mj-lt"/>
                        </a:rPr>
                        <a:t>ilicates &gt; 7GPa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  <a:tc>
                  <a:txBody>
                    <a:bodyPr/>
                    <a:lstStyle/>
                    <a:p>
                      <a:r>
                        <a:rPr lang="de-DE" sz="1600" b="0" i="0" dirty="0" err="1" smtClean="0">
                          <a:latin typeface="+mj-lt"/>
                        </a:rPr>
                        <a:t>Modelling</a:t>
                      </a:r>
                      <a:r>
                        <a:rPr lang="de-DE" sz="1600" b="0" i="0" dirty="0" smtClean="0">
                          <a:latin typeface="+mj-lt"/>
                        </a:rPr>
                        <a:t> </a:t>
                      </a:r>
                      <a:r>
                        <a:rPr lang="de-DE" sz="1600" b="0" i="0" dirty="0" err="1" smtClean="0">
                          <a:latin typeface="+mj-lt"/>
                        </a:rPr>
                        <a:t>Simul</a:t>
                      </a:r>
                      <a:r>
                        <a:rPr lang="de-DE" sz="1600" b="0" i="0" dirty="0" smtClean="0">
                          <a:latin typeface="+mj-lt"/>
                        </a:rPr>
                        <a:t>. Mater. </a:t>
                      </a:r>
                      <a:r>
                        <a:rPr lang="de-DE" sz="1600" b="0" i="0" dirty="0" err="1" smtClean="0">
                          <a:latin typeface="+mj-lt"/>
                        </a:rPr>
                        <a:t>Sci</a:t>
                      </a:r>
                      <a:r>
                        <a:rPr lang="de-DE" sz="1600" b="0" i="0" dirty="0" smtClean="0">
                          <a:latin typeface="+mj-lt"/>
                        </a:rPr>
                        <a:t>. Eng., 2012, 20,</a:t>
                      </a:r>
                      <a:r>
                        <a:rPr lang="de-DE" sz="1600" b="0" i="0" baseline="0" dirty="0" smtClean="0">
                          <a:latin typeface="+mj-lt"/>
                        </a:rPr>
                        <a:t> </a:t>
                      </a:r>
                      <a:r>
                        <a:rPr lang="de-DE" sz="1600" b="0" i="0" dirty="0" smtClean="0">
                          <a:latin typeface="+mj-lt"/>
                        </a:rPr>
                        <a:t>015002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0" i="0" dirty="0" err="1" smtClean="0">
                          <a:latin typeface="+mj-lt"/>
                        </a:rPr>
                        <a:t>newsome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 err="1" smtClean="0">
                          <a:latin typeface="+mj-lt"/>
                        </a:rPr>
                        <a:t>SiC</a:t>
                      </a:r>
                      <a:r>
                        <a:rPr lang="en-US" sz="1600" b="0" i="0" dirty="0" smtClean="0">
                          <a:latin typeface="+mj-lt"/>
                        </a:rPr>
                        <a:t> oxidation</a:t>
                      </a:r>
                      <a:r>
                        <a:rPr lang="en-US" sz="1600" b="0" i="0" baseline="0" dirty="0" smtClean="0">
                          <a:latin typeface="+mj-lt"/>
                        </a:rPr>
                        <a:t> by O</a:t>
                      </a:r>
                      <a:r>
                        <a:rPr lang="en-US" sz="1600" b="0" i="0" baseline="-25000" dirty="0" smtClean="0">
                          <a:latin typeface="+mj-lt"/>
                        </a:rPr>
                        <a:t>2</a:t>
                      </a:r>
                      <a:r>
                        <a:rPr lang="en-US" sz="1600" b="0" i="0" baseline="0" dirty="0" smtClean="0">
                          <a:latin typeface="+mj-lt"/>
                        </a:rPr>
                        <a:t>/H</a:t>
                      </a:r>
                      <a:r>
                        <a:rPr lang="en-US" sz="1600" b="0" i="0" baseline="-25000" dirty="0" smtClean="0">
                          <a:latin typeface="+mj-lt"/>
                        </a:rPr>
                        <a:t>2</a:t>
                      </a:r>
                      <a:r>
                        <a:rPr lang="en-US" sz="1600" b="0" i="0" baseline="0" dirty="0" smtClean="0">
                          <a:latin typeface="+mj-lt"/>
                        </a:rPr>
                        <a:t>O</a:t>
                      </a:r>
                      <a:endParaRPr lang="de-DE" sz="1600" b="0" i="0" baseline="-25000" dirty="0">
                        <a:latin typeface="+mj-lt"/>
                      </a:endParaRPr>
                    </a:p>
                  </a:txBody>
                  <a:tcPr marL="79724" marR="79724" anchor="ctr"/>
                </a:tc>
                <a:tc>
                  <a:txBody>
                    <a:bodyPr/>
                    <a:lstStyle/>
                    <a:p>
                      <a:r>
                        <a:rPr lang="de-DE" sz="1600" b="0" i="0" dirty="0" smtClean="0">
                          <a:latin typeface="+mj-lt"/>
                        </a:rPr>
                        <a:t>J. Phys. Chem. C, 2012, 116, 16111-16121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0" i="0" dirty="0" err="1" smtClean="0">
                          <a:latin typeface="+mj-lt"/>
                        </a:rPr>
                        <a:t>nielson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latin typeface="+mj-lt"/>
                        </a:rPr>
                        <a:t>Carbon Nanotub</a:t>
                      </a:r>
                      <a:r>
                        <a:rPr lang="en-US" sz="1600" b="0" i="0" baseline="0" dirty="0" smtClean="0">
                          <a:latin typeface="+mj-lt"/>
                        </a:rPr>
                        <a:t>e Growth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  <a:tc>
                  <a:txBody>
                    <a:bodyPr/>
                    <a:lstStyle/>
                    <a:p>
                      <a:r>
                        <a:rPr lang="en-US" sz="1600" i="0" dirty="0" smtClean="0">
                          <a:latin typeface="+mj-lt"/>
                        </a:rPr>
                        <a:t>J. Phys. Chem. A, 2005, 109, 493-499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0" i="0" dirty="0" err="1" smtClean="0">
                          <a:latin typeface="+mj-lt"/>
                        </a:rPr>
                        <a:t>zhang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 err="1" smtClean="0">
                          <a:latin typeface="+mj-lt"/>
                        </a:rPr>
                        <a:t>Nitramine</a:t>
                      </a:r>
                      <a:r>
                        <a:rPr lang="en-US" sz="1600" b="0" i="0" dirty="0" smtClean="0">
                          <a:latin typeface="+mj-lt"/>
                        </a:rPr>
                        <a:t> Explosions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 smtClean="0">
                          <a:latin typeface="+mj-lt"/>
                        </a:rPr>
                        <a:t>J. Phys. Chem. A, 2009, 113, </a:t>
                      </a:r>
                      <a:r>
                        <a:rPr lang="en-US" sz="1600" dirty="0" smtClean="0">
                          <a:latin typeface="+mj-lt"/>
                        </a:rPr>
                        <a:t>10619-10640</a:t>
                      </a:r>
                      <a:endParaRPr lang="de-DE" sz="1600" b="0" i="0" dirty="0" smtClean="0">
                        <a:latin typeface="+mj-lt"/>
                      </a:endParaRPr>
                    </a:p>
                  </a:txBody>
                  <a:tcPr marL="79724" marR="79724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dirty="0" smtClean="0">
                          <a:latin typeface="+mj-lt"/>
                        </a:rPr>
                        <a:t>GULP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+mj-lt"/>
                        </a:rPr>
                        <a:t>Mix</a:t>
                      </a:r>
                      <a:r>
                        <a:rPr lang="en-US" sz="1600" b="0" i="0" baseline="0" dirty="0" smtClean="0">
                          <a:latin typeface="+mj-lt"/>
                        </a:rPr>
                        <a:t> of non-transferable </a:t>
                      </a:r>
                      <a:r>
                        <a:rPr lang="en-US" sz="1600" b="0" i="0" baseline="0" dirty="0" err="1" smtClean="0">
                          <a:latin typeface="+mj-lt"/>
                        </a:rPr>
                        <a:t>ReaxFF</a:t>
                      </a:r>
                      <a:r>
                        <a:rPr lang="en-US" sz="1600" b="0" i="0" baseline="0" dirty="0" smtClean="0">
                          <a:latin typeface="+mj-lt"/>
                        </a:rPr>
                        <a:t> potentials, likely for convenience</a:t>
                      </a:r>
                      <a:endParaRPr lang="de-DE" sz="1600" b="0" i="0" dirty="0">
                        <a:latin typeface="+mj-lt"/>
                      </a:endParaRPr>
                    </a:p>
                  </a:txBody>
                  <a:tcPr marL="79724" marR="79724"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b="0" i="0" dirty="0" smtClean="0"/>
                    </a:p>
                  </a:txBody>
                  <a:tcPr marL="79724" marR="79724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66725" y="5740638"/>
            <a:ext cx="8205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Note: </a:t>
            </a:r>
            <a:r>
              <a:rPr lang="en-US" sz="1600" i="1" dirty="0" err="1" smtClean="0"/>
              <a:t>lg</a:t>
            </a:r>
            <a:r>
              <a:rPr lang="en-US" sz="1600" dirty="0" smtClean="0"/>
              <a:t> and </a:t>
            </a:r>
            <a:r>
              <a:rPr lang="en-US" sz="1600" i="1" dirty="0" err="1" smtClean="0"/>
              <a:t>liu_nitramines</a:t>
            </a:r>
            <a:r>
              <a:rPr lang="en-US" sz="1600" dirty="0" smtClean="0"/>
              <a:t> are almost similar, but </a:t>
            </a:r>
            <a:r>
              <a:rPr lang="en-US" sz="1600" i="1" dirty="0" err="1" smtClean="0"/>
              <a:t>lg</a:t>
            </a:r>
            <a:r>
              <a:rPr lang="en-US" sz="1600" dirty="0" smtClean="0"/>
              <a:t> simulations </a:t>
            </a:r>
            <a:r>
              <a:rPr lang="en-US" sz="1600" dirty="0" err="1" smtClean="0"/>
              <a:t>segfault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54171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 Field Test Cases</a:t>
            </a:r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File Validation</a:t>
            </a:r>
          </a:p>
          <a:p>
            <a:r>
              <a:rPr lang="en-US" dirty="0" smtClean="0"/>
              <a:t>Does LAMMPS accept the </a:t>
            </a:r>
            <a:r>
              <a:rPr lang="en-US" i="1" dirty="0" err="1" smtClean="0"/>
              <a:t>ffield.reax</a:t>
            </a:r>
            <a:r>
              <a:rPr lang="en-US" dirty="0" smtClean="0"/>
              <a:t> file?</a:t>
            </a:r>
            <a:endParaRPr lang="de-DE" dirty="0"/>
          </a:p>
        </p:txBody>
      </p:sp>
      <p:sp>
        <p:nvSpPr>
          <p:cNvPr id="9" name="Content Placeholder 8"/>
          <p:cNvSpPr>
            <a:spLocks noGrp="1"/>
          </p:cNvSpPr>
          <p:nvPr>
            <p:ph idx="11"/>
          </p:nvPr>
        </p:nvSpPr>
        <p:spPr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 err="1" smtClean="0"/>
              <a:t>Silane</a:t>
            </a:r>
            <a:r>
              <a:rPr lang="en-US" b="1" dirty="0" smtClean="0"/>
              <a:t>, </a:t>
            </a:r>
            <a:r>
              <a:rPr lang="en-US" b="1" dirty="0" err="1" smtClean="0"/>
              <a:t>nvt</a:t>
            </a:r>
            <a:endParaRPr lang="en-US" b="1" dirty="0" smtClean="0"/>
          </a:p>
          <a:p>
            <a:r>
              <a:rPr lang="en-US" dirty="0" smtClean="0"/>
              <a:t>SiH</a:t>
            </a:r>
            <a:r>
              <a:rPr lang="en-US" baseline="-25000" dirty="0" smtClean="0"/>
              <a:t>4</a:t>
            </a:r>
            <a:r>
              <a:rPr lang="en-US" dirty="0" smtClean="0"/>
              <a:t> simulation</a:t>
            </a:r>
            <a:endParaRPr lang="de-DE" dirty="0"/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 err="1"/>
              <a:t>Silane</a:t>
            </a:r>
            <a:r>
              <a:rPr lang="en-US" b="1" dirty="0"/>
              <a:t> + </a:t>
            </a:r>
            <a:r>
              <a:rPr lang="en-US" b="1" dirty="0" smtClean="0"/>
              <a:t>Oxygen, </a:t>
            </a:r>
            <a:r>
              <a:rPr lang="en-US" b="1" dirty="0" err="1" smtClean="0"/>
              <a:t>nvt</a:t>
            </a:r>
            <a:endParaRPr lang="de-DE" b="1" dirty="0"/>
          </a:p>
          <a:p>
            <a:r>
              <a:rPr lang="en-US" dirty="0" smtClean="0"/>
              <a:t>SiH</a:t>
            </a:r>
            <a:r>
              <a:rPr lang="en-US" baseline="-25000" dirty="0" smtClean="0"/>
              <a:t>4</a:t>
            </a:r>
            <a:r>
              <a:rPr lang="en-US" dirty="0" smtClean="0"/>
              <a:t> and O</a:t>
            </a:r>
            <a:r>
              <a:rPr lang="en-US" baseline="-25000" dirty="0" smtClean="0"/>
              <a:t>2</a:t>
            </a:r>
            <a:r>
              <a:rPr lang="en-US" dirty="0" smtClean="0"/>
              <a:t> reaction</a:t>
            </a:r>
            <a:endParaRPr lang="de-DE" dirty="0"/>
          </a:p>
        </p:txBody>
      </p:sp>
      <p:sp>
        <p:nvSpPr>
          <p:cNvPr id="13" name="Content Placeholder 12"/>
          <p:cNvSpPr>
            <a:spLocks noGrp="1"/>
          </p:cNvSpPr>
          <p:nvPr>
            <p:ph idx="15"/>
          </p:nvPr>
        </p:nvSpPr>
        <p:spPr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c-Si, </a:t>
            </a:r>
            <a:r>
              <a:rPr lang="en-US" b="1" dirty="0" err="1" smtClean="0"/>
              <a:t>nvt</a:t>
            </a:r>
            <a:r>
              <a:rPr lang="en-US" b="1" dirty="0" smtClean="0"/>
              <a:t> + cg</a:t>
            </a:r>
          </a:p>
          <a:p>
            <a:r>
              <a:rPr lang="en-US" dirty="0" smtClean="0"/>
              <a:t>Relaxation and structural optimization of silicon crystal</a:t>
            </a:r>
            <a:endParaRPr lang="de-DE" dirty="0"/>
          </a:p>
        </p:txBody>
      </p:sp>
      <p:sp>
        <p:nvSpPr>
          <p:cNvPr id="15" name="Content Placeholder 14"/>
          <p:cNvSpPr>
            <a:spLocks noGrp="1"/>
          </p:cNvSpPr>
          <p:nvPr>
            <p:ph idx="17"/>
          </p:nvPr>
        </p:nvSpPr>
        <p:spPr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c-SiO</a:t>
            </a:r>
            <a:r>
              <a:rPr lang="en-US" b="1" baseline="-25000" dirty="0" smtClean="0"/>
              <a:t>2</a:t>
            </a:r>
            <a:r>
              <a:rPr lang="en-US" b="1" dirty="0" smtClean="0"/>
              <a:t>, </a:t>
            </a:r>
            <a:r>
              <a:rPr lang="en-US" b="1" dirty="0" err="1" smtClean="0"/>
              <a:t>nvt</a:t>
            </a:r>
            <a:r>
              <a:rPr lang="en-US" b="1" dirty="0" smtClean="0"/>
              <a:t> + cg</a:t>
            </a:r>
          </a:p>
          <a:p>
            <a:r>
              <a:rPr lang="en-US" dirty="0" smtClean="0"/>
              <a:t>Relaxation and structural optimization of α-quartz</a:t>
            </a:r>
            <a:endParaRPr lang="de-DE" dirty="0"/>
          </a:p>
        </p:txBody>
      </p:sp>
      <p:sp>
        <p:nvSpPr>
          <p:cNvPr id="14" name="Content Placeholder 13"/>
          <p:cNvSpPr>
            <a:spLocks noGrp="1"/>
          </p:cNvSpPr>
          <p:nvPr>
            <p:ph idx="16"/>
          </p:nvPr>
        </p:nvSpPr>
        <p:spPr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a-Si PVD, </a:t>
            </a:r>
            <a:r>
              <a:rPr lang="en-US" b="1" dirty="0" err="1" smtClean="0"/>
              <a:t>parsivald</a:t>
            </a:r>
            <a:endParaRPr lang="en-US" b="1" dirty="0" smtClean="0"/>
          </a:p>
          <a:p>
            <a:r>
              <a:rPr lang="en-US" dirty="0" smtClean="0"/>
              <a:t>Process simulation of silicon sputtering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2"/>
          </p:nvPr>
        </p:nvSpPr>
        <p:spPr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c-Si, </a:t>
            </a:r>
            <a:r>
              <a:rPr lang="en-US" b="1" dirty="0" err="1" smtClean="0"/>
              <a:t>npt</a:t>
            </a:r>
            <a:r>
              <a:rPr lang="en-US" b="1" dirty="0" smtClean="0"/>
              <a:t> + cg</a:t>
            </a:r>
            <a:endParaRPr lang="en-US" dirty="0" smtClean="0"/>
          </a:p>
          <a:p>
            <a:r>
              <a:rPr lang="en-US" dirty="0" smtClean="0"/>
              <a:t>Relaxation and structural optimization, density comparison</a:t>
            </a:r>
            <a:endParaRPr lang="de-DE" dirty="0"/>
          </a:p>
        </p:txBody>
      </p:sp>
      <p:sp>
        <p:nvSpPr>
          <p:cNvPr id="12" name="Content Placeholder 11"/>
          <p:cNvSpPr>
            <a:spLocks noGrp="1"/>
          </p:cNvSpPr>
          <p:nvPr>
            <p:ph idx="14"/>
          </p:nvPr>
        </p:nvSpPr>
        <p:spPr>
          <a:solidFill>
            <a:schemeClr val="bg2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c-SiO</a:t>
            </a:r>
            <a:r>
              <a:rPr lang="en-US" b="1" baseline="-25000" dirty="0" smtClean="0"/>
              <a:t>2</a:t>
            </a:r>
            <a:r>
              <a:rPr lang="en-US" b="1" dirty="0" smtClean="0"/>
              <a:t>, </a:t>
            </a:r>
            <a:r>
              <a:rPr lang="en-US" b="1" dirty="0" err="1" smtClean="0"/>
              <a:t>npt</a:t>
            </a:r>
            <a:r>
              <a:rPr lang="en-US" b="1" dirty="0" smtClean="0"/>
              <a:t> + cg</a:t>
            </a:r>
            <a:endParaRPr lang="en-US" b="1" dirty="0"/>
          </a:p>
          <a:p>
            <a:r>
              <a:rPr lang="en-US" dirty="0"/>
              <a:t>Relaxation and structural optimization, density </a:t>
            </a:r>
            <a:r>
              <a:rPr lang="en-US" dirty="0" smtClean="0"/>
              <a:t>comparison</a:t>
            </a:r>
            <a:endParaRPr lang="de-DE" dirty="0"/>
          </a:p>
        </p:txBody>
      </p:sp>
      <p:sp>
        <p:nvSpPr>
          <p:cNvPr id="11" name="Content Placeholder 10"/>
          <p:cNvSpPr>
            <a:spLocks noGrp="1"/>
          </p:cNvSpPr>
          <p:nvPr>
            <p:ph idx="13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pPr algn="ctr"/>
            <a:r>
              <a:rPr lang="en-US" b="1" dirty="0" smtClean="0"/>
              <a:t>a-SiO</a:t>
            </a:r>
            <a:r>
              <a:rPr lang="en-US" b="1" baseline="-25000" dirty="0" smtClean="0"/>
              <a:t>2</a:t>
            </a:r>
            <a:r>
              <a:rPr lang="en-US" b="1" dirty="0" smtClean="0"/>
              <a:t> CVD, </a:t>
            </a:r>
            <a:r>
              <a:rPr lang="en-US" b="1" dirty="0" err="1" smtClean="0"/>
              <a:t>parsiv</a:t>
            </a:r>
            <a:r>
              <a:rPr lang="en-US" b="1" dirty="0" smtClean="0"/>
              <a:t>.</a:t>
            </a:r>
          </a:p>
          <a:p>
            <a:r>
              <a:rPr lang="en-US" dirty="0" smtClean="0"/>
              <a:t>Process simulation of </a:t>
            </a:r>
            <a:r>
              <a:rPr lang="en-US" dirty="0" err="1" smtClean="0"/>
              <a:t>silane</a:t>
            </a:r>
            <a:r>
              <a:rPr lang="en-US" dirty="0" smtClean="0"/>
              <a:t>-oxygen precursor system</a:t>
            </a:r>
          </a:p>
        </p:txBody>
      </p:sp>
    </p:spTree>
    <p:extLst>
      <p:ext uri="{BB962C8B-B14F-4D97-AF65-F5344CB8AC3E}">
        <p14:creationId xmlns:p14="http://schemas.microsoft.com/office/powerpoint/2010/main" val="19466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 Tests: Density Temperature-Dependence</a:t>
            </a:r>
            <a:br>
              <a:rPr lang="en-US" dirty="0" smtClean="0"/>
            </a:br>
            <a:r>
              <a:rPr lang="en-US" sz="2000" b="0" dirty="0" smtClean="0"/>
              <a:t>Obtaining 7 Densities for Comparison</a:t>
            </a:r>
            <a:endParaRPr lang="de-DE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206" y="1773238"/>
            <a:ext cx="5542826" cy="4246562"/>
          </a:xfrm>
        </p:spPr>
      </p:pic>
    </p:spTree>
    <p:extLst>
      <p:ext uri="{BB962C8B-B14F-4D97-AF65-F5344CB8AC3E}">
        <p14:creationId xmlns:p14="http://schemas.microsoft.com/office/powerpoint/2010/main" val="342975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 Tests: c-Si Densities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" y="914400"/>
            <a:ext cx="8205789" cy="5129031"/>
          </a:xfrm>
        </p:spPr>
      </p:pic>
    </p:spTree>
    <p:extLst>
      <p:ext uri="{BB962C8B-B14F-4D97-AF65-F5344CB8AC3E}">
        <p14:creationId xmlns:p14="http://schemas.microsoft.com/office/powerpoint/2010/main" val="395392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 Tests: c-SiO</a:t>
            </a:r>
            <a:r>
              <a:rPr lang="en-US" baseline="-25000" dirty="0" smtClean="0"/>
              <a:t>2</a:t>
            </a:r>
            <a:r>
              <a:rPr lang="en-US" dirty="0" smtClean="0"/>
              <a:t> Densities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914400"/>
            <a:ext cx="8205787" cy="5129029"/>
          </a:xfrm>
        </p:spPr>
      </p:pic>
    </p:spTree>
    <p:extLst>
      <p:ext uri="{BB962C8B-B14F-4D97-AF65-F5344CB8AC3E}">
        <p14:creationId xmlns:p14="http://schemas.microsoft.com/office/powerpoint/2010/main" val="367762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 Test Summary</a:t>
            </a:r>
            <a:endParaRPr lang="de-DE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4152442"/>
              </p:ext>
            </p:extLst>
          </p:nvPr>
        </p:nvGraphicFramePr>
        <p:xfrm>
          <a:off x="466725" y="1773238"/>
          <a:ext cx="8205725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7258"/>
                <a:gridCol w="614463"/>
                <a:gridCol w="1033736"/>
                <a:gridCol w="1441780"/>
                <a:gridCol w="764203"/>
                <a:gridCol w="1063684"/>
                <a:gridCol w="14006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j-lt"/>
                        </a:rPr>
                        <a:t>Filename</a:t>
                      </a:r>
                      <a:endParaRPr lang="de-DE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31286" marR="131286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j-lt"/>
                        </a:rPr>
                        <a:t>ok</a:t>
                      </a:r>
                      <a:endParaRPr lang="de-DE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31286" marR="131286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Silane</a:t>
                      </a:r>
                      <a:endParaRPr lang="de-DE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31286" marR="131286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j-lt"/>
                        </a:rPr>
                        <a:t>SiH</a:t>
                      </a:r>
                      <a:r>
                        <a:rPr lang="en-US" sz="1600" baseline="-25000" dirty="0" smtClean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j-lt"/>
                        </a:rPr>
                        <a:t>+ O</a:t>
                      </a:r>
                      <a:r>
                        <a:rPr lang="en-US" sz="1600" baseline="-25000" dirty="0" smtClean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de-DE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31286" marR="131286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j-lt"/>
                        </a:rPr>
                        <a:t>c-Si</a:t>
                      </a:r>
                      <a:endParaRPr lang="de-DE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31286" marR="131286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j-lt"/>
                        </a:rPr>
                        <a:t>c-SiO</a:t>
                      </a:r>
                      <a:r>
                        <a:rPr lang="en-US" sz="1600" baseline="-25000" dirty="0" smtClean="0">
                          <a:solidFill>
                            <a:schemeClr val="tx1"/>
                          </a:solidFill>
                          <a:latin typeface="+mj-lt"/>
                        </a:rPr>
                        <a:t>2</a:t>
                      </a:r>
                      <a:endParaRPr lang="de-DE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31286" marR="131286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j-lt"/>
                        </a:rPr>
                        <a:t>a-Si PVD</a:t>
                      </a:r>
                      <a:endParaRPr lang="de-DE" sz="16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31286" marR="131286"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latin typeface="+mj-lt"/>
                        </a:rPr>
                        <a:t>Al_Al0_AlN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X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X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(X)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X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+mj-lt"/>
                        </a:rPr>
                        <a:t>chenoweth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b="1" dirty="0" err="1" smtClean="0">
                          <a:latin typeface="+mj-lt"/>
                        </a:rPr>
                        <a:t>kulkarni</a:t>
                      </a:r>
                      <a:endParaRPr lang="de-DE" sz="1600" b="1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j-lt"/>
                        </a:rPr>
                        <a:t>X</a:t>
                      </a:r>
                      <a:endParaRPr lang="de-DE" sz="1600" b="1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j-lt"/>
                        </a:rPr>
                        <a:t>X</a:t>
                      </a:r>
                      <a:endParaRPr lang="de-DE" sz="1600" b="1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j-lt"/>
                        </a:rPr>
                        <a:t>(X)</a:t>
                      </a:r>
                      <a:endParaRPr lang="de-DE" sz="1600" b="1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j-lt"/>
                        </a:rPr>
                        <a:t>X</a:t>
                      </a:r>
                      <a:endParaRPr lang="de-DE" sz="1600" b="1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j-lt"/>
                        </a:rPr>
                        <a:t>X</a:t>
                      </a:r>
                      <a:endParaRPr lang="de-DE" sz="1600" b="1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+mj-lt"/>
                        </a:rPr>
                        <a:t>X</a:t>
                      </a:r>
                      <a:endParaRPr lang="de-DE" sz="1600" b="1" dirty="0">
                        <a:latin typeface="+mj-lt"/>
                      </a:endParaRPr>
                    </a:p>
                  </a:txBody>
                  <a:tcPr marL="131286" marR="13128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+mj-lt"/>
                        </a:rPr>
                        <a:t>lg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+mj-lt"/>
                        </a:rPr>
                        <a:t>liu_ettringite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X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X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X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+mj-lt"/>
                        </a:rPr>
                        <a:t>liu_nitramines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+mj-lt"/>
                        </a:rPr>
                        <a:t>narayanan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X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X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X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+mj-lt"/>
                        </a:rPr>
                        <a:t>newsome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X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(X)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X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X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+mj-lt"/>
                        </a:rPr>
                        <a:t>nielson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X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X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X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X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X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+mj-lt"/>
                        </a:rPr>
                        <a:t>zhang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X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X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(X)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endParaRPr lang="de-DE" sz="1600">
                        <a:latin typeface="+mj-lt"/>
                      </a:endParaRPr>
                    </a:p>
                  </a:txBody>
                  <a:tcPr marL="131286" marR="13128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X</a:t>
                      </a:r>
                      <a:endParaRPr lang="de-DE" sz="1600" dirty="0">
                        <a:latin typeface="+mj-lt"/>
                      </a:endParaRPr>
                    </a:p>
                  </a:txBody>
                  <a:tcPr marL="131286" marR="131286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0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Grundlagen II: Simulationsmethoden</a:t>
            </a:r>
            <a:endParaRPr lang="de-DE" dirty="0"/>
          </a:p>
        </p:txBody>
      </p:sp>
      <p:graphicFrame>
        <p:nvGraphicFramePr>
          <p:cNvPr id="8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488007"/>
              </p:ext>
            </p:extLst>
          </p:nvPr>
        </p:nvGraphicFramePr>
        <p:xfrm>
          <a:off x="457200" y="628375"/>
          <a:ext cx="7504187" cy="5087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" name="Graph" r:id="rId4" imgW="3688080" imgH="2638349" progId="Origin50.Graph">
                  <p:embed/>
                </p:oleObj>
              </mc:Choice>
              <mc:Fallback>
                <p:oleObj name="Graph" r:id="rId4" imgW="3688080" imgH="2638349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628375"/>
                        <a:ext cx="7504187" cy="508779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904764"/>
            <a:ext cx="1008112" cy="962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187861"/>
            <a:ext cx="1440159" cy="103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406648"/>
            <a:ext cx="1583851" cy="11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122585" y="5742248"/>
            <a:ext cx="633507" cy="349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DFT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03324" y="574224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MD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048000" y="4223684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rgbClr val="0000FF"/>
                </a:solidFill>
              </a:rPr>
              <a:t>Elektronenstruktur</a:t>
            </a:r>
            <a:r>
              <a:rPr lang="en-US" altLang="zh-CN" b="1" dirty="0" smtClean="0">
                <a:solidFill>
                  <a:srgbClr val="0000FF"/>
                </a:solidFill>
              </a:rPr>
              <a:t>-</a:t>
            </a:r>
            <a:br>
              <a:rPr lang="en-US" altLang="zh-CN" b="1" dirty="0" smtClean="0">
                <a:solidFill>
                  <a:srgbClr val="0000FF"/>
                </a:solidFill>
              </a:rPr>
            </a:br>
            <a:r>
              <a:rPr lang="en-US" altLang="zh-CN" b="1" dirty="0" err="1" smtClean="0">
                <a:solidFill>
                  <a:srgbClr val="0000FF"/>
                </a:solidFill>
              </a:rPr>
              <a:t>Rechnungen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20051" y="3554769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rgbClr val="0000FF"/>
                </a:solidFill>
              </a:rPr>
              <a:t>Atomistische</a:t>
            </a:r>
            <a:r>
              <a:rPr lang="en-US" altLang="zh-CN" b="1" dirty="0">
                <a:solidFill>
                  <a:srgbClr val="0000FF"/>
                </a:solidFill>
              </a:rPr>
              <a:t/>
            </a:r>
            <a:br>
              <a:rPr lang="en-US" altLang="zh-CN" b="1" dirty="0">
                <a:solidFill>
                  <a:srgbClr val="0000FF"/>
                </a:solidFill>
              </a:rPr>
            </a:br>
            <a:r>
              <a:rPr lang="en-US" altLang="zh-CN" b="1" dirty="0" err="1" smtClean="0">
                <a:solidFill>
                  <a:srgbClr val="0000FF"/>
                </a:solidFill>
              </a:rPr>
              <a:t>Simulationen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38800" y="2941987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zh-CN" b="1" dirty="0" smtClean="0">
                <a:solidFill>
                  <a:srgbClr val="0000FF"/>
                </a:solidFill>
              </a:rPr>
              <a:t>Simulation von</a:t>
            </a:r>
            <a:br>
              <a:rPr lang="de-DE" altLang="zh-CN" b="1" dirty="0" smtClean="0">
                <a:solidFill>
                  <a:srgbClr val="0000FF"/>
                </a:solidFill>
              </a:rPr>
            </a:br>
            <a:r>
              <a:rPr lang="de-DE" altLang="zh-CN" b="1" dirty="0" smtClean="0">
                <a:solidFill>
                  <a:srgbClr val="0000FF"/>
                </a:solidFill>
              </a:rPr>
              <a:t>Mikrostrukturen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97662" y="1612661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rgbClr val="0000FF"/>
                </a:solidFill>
              </a:rPr>
              <a:t>Reaktor</a:t>
            </a:r>
            <a:r>
              <a:rPr lang="en-US" altLang="zh-CN" b="1" dirty="0" smtClean="0">
                <a:solidFill>
                  <a:srgbClr val="0000FF"/>
                </a:solidFill>
              </a:rPr>
              <a:t>-</a:t>
            </a:r>
            <a:br>
              <a:rPr lang="en-US" altLang="zh-CN" b="1" dirty="0" smtClean="0">
                <a:solidFill>
                  <a:srgbClr val="0000FF"/>
                </a:solidFill>
              </a:rPr>
            </a:br>
            <a:r>
              <a:rPr lang="en-US" altLang="zh-CN" b="1" dirty="0" err="1" smtClean="0">
                <a:solidFill>
                  <a:srgbClr val="0000FF"/>
                </a:solidFill>
              </a:rPr>
              <a:t>Simulationen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70965" y="574330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MC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696100" y="5743302"/>
            <a:ext cx="659155" cy="349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CFD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287211" y="574224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KMC</a:t>
            </a:r>
            <a:endParaRPr lang="zh-CN" altLang="en-US" dirty="0"/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9" cstate="print"/>
          <a:srcRect t="11111"/>
          <a:stretch>
            <a:fillRect/>
          </a:stretch>
        </p:blipFill>
        <p:spPr bwMode="auto">
          <a:xfrm>
            <a:off x="5562600" y="1525006"/>
            <a:ext cx="1368152" cy="144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0" cstate="print"/>
          <a:srcRect r="1050" b="58824"/>
          <a:stretch>
            <a:fillRect/>
          </a:stretch>
        </p:blipFill>
        <p:spPr bwMode="auto">
          <a:xfrm>
            <a:off x="5845534" y="618716"/>
            <a:ext cx="230425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26"/>
          <p:cNvSpPr/>
          <p:nvPr/>
        </p:nvSpPr>
        <p:spPr bwMode="auto">
          <a:xfrm>
            <a:off x="404264" y="685800"/>
            <a:ext cx="1447800" cy="46679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36000" rIns="54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8797" y="63891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smtClean="0"/>
              <a:t>Sekunden</a:t>
            </a:r>
            <a:endParaRPr lang="de-DE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268797" y="140599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smtClean="0"/>
              <a:t>Mikrosekunden</a:t>
            </a:r>
            <a:endParaRPr lang="de-DE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268797" y="22494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smtClean="0"/>
              <a:t>Nanosekunden</a:t>
            </a:r>
            <a:endParaRPr lang="de-DE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68797" y="30867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err="1" smtClean="0"/>
              <a:t>Pikosekunden</a:t>
            </a:r>
            <a:endParaRPr lang="de-DE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152400" y="3924101"/>
            <a:ext cx="1716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err="1" smtClean="0"/>
              <a:t>Femtosekunden</a:t>
            </a:r>
            <a:endParaRPr lang="de-DE" sz="1600" dirty="0"/>
          </a:p>
        </p:txBody>
      </p:sp>
      <p:sp>
        <p:nvSpPr>
          <p:cNvPr id="35" name="Rectangle 34"/>
          <p:cNvSpPr/>
          <p:nvPr/>
        </p:nvSpPr>
        <p:spPr bwMode="auto">
          <a:xfrm>
            <a:off x="4008846" y="5410200"/>
            <a:ext cx="1934754" cy="3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36000" rIns="54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62400" y="542925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smtClean="0"/>
              <a:t>Zahl der Atome</a:t>
            </a:r>
            <a:endParaRPr lang="de-DE" sz="1600" dirty="0"/>
          </a:p>
        </p:txBody>
      </p:sp>
      <p:sp>
        <p:nvSpPr>
          <p:cNvPr id="3" name="Oval 2"/>
          <p:cNvSpPr/>
          <p:nvPr/>
        </p:nvSpPr>
        <p:spPr bwMode="auto">
          <a:xfrm rot="19474168">
            <a:off x="3701106" y="1366489"/>
            <a:ext cx="3624102" cy="27004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36000" rIns="54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4953000" y="5673065"/>
            <a:ext cx="2214852" cy="48836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36000" rIns="54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58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Grundlagen III: Molekulardynamik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Atomistische Vielteilchen-Simulationen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Fluide und Festkörper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&lt; 100.000 Atome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Numerische Lösung der </a:t>
            </a:r>
            <a:r>
              <a:rPr lang="de-DE" dirty="0" err="1" smtClean="0"/>
              <a:t>Newtonschen</a:t>
            </a:r>
            <a:r>
              <a:rPr lang="de-DE" dirty="0" smtClean="0"/>
              <a:t> Bewegungsgleichungen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/>
              <a:t>Zeitliche Integration, z.B. durch </a:t>
            </a:r>
            <a:r>
              <a:rPr lang="de-DE" dirty="0" err="1"/>
              <a:t>Velocity</a:t>
            </a:r>
            <a:r>
              <a:rPr lang="de-DE" dirty="0"/>
              <a:t> </a:t>
            </a:r>
            <a:r>
              <a:rPr lang="de-DE" dirty="0" err="1"/>
              <a:t>Verlet</a:t>
            </a:r>
            <a:r>
              <a:rPr lang="de-DE" dirty="0"/>
              <a:t>, Runge </a:t>
            </a:r>
            <a:r>
              <a:rPr lang="de-DE" dirty="0" err="1"/>
              <a:t>Kutta</a:t>
            </a:r>
            <a:r>
              <a:rPr lang="de-DE" dirty="0"/>
              <a:t>, </a:t>
            </a:r>
            <a:r>
              <a:rPr lang="de-DE" dirty="0" smtClean="0"/>
              <a:t>…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Modellierung Elektronischer Wechselwirkungen durch Kraftfelder: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63439" y="4267200"/>
            <a:ext cx="2769871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Paarpotentiale</a:t>
            </a:r>
          </a:p>
          <a:p>
            <a:pPr algn="ctr"/>
            <a:r>
              <a:rPr lang="de-DE" dirty="0" smtClean="0"/>
              <a:t>N-Teilchen-Potentiale</a:t>
            </a:r>
          </a:p>
          <a:p>
            <a:pPr algn="ctr"/>
            <a:r>
              <a:rPr lang="de-DE" dirty="0" smtClean="0"/>
              <a:t>EAM</a:t>
            </a:r>
          </a:p>
          <a:p>
            <a:pPr algn="ctr"/>
            <a:r>
              <a:rPr lang="de-DE" dirty="0" err="1" smtClean="0"/>
              <a:t>ReaxFF</a:t>
            </a:r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 rot="5400000">
            <a:off x="1857153" y="4758433"/>
            <a:ext cx="141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Genauigkeit</a:t>
            </a:r>
            <a:endParaRPr lang="de-DE" dirty="0"/>
          </a:p>
        </p:txBody>
      </p:sp>
      <p:sp>
        <p:nvSpPr>
          <p:cNvPr id="8" name="Down Arrow 7"/>
          <p:cNvSpPr/>
          <p:nvPr/>
        </p:nvSpPr>
        <p:spPr bwMode="auto">
          <a:xfrm>
            <a:off x="2093787" y="4267199"/>
            <a:ext cx="909014" cy="1456527"/>
          </a:xfrm>
          <a:prstGeom prst="downArrow">
            <a:avLst>
              <a:gd name="adj1" fmla="val 46729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36000" rIns="54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5400000">
            <a:off x="5011595" y="4758433"/>
            <a:ext cx="141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Rechenzeit</a:t>
            </a:r>
          </a:p>
        </p:txBody>
      </p:sp>
      <p:sp>
        <p:nvSpPr>
          <p:cNvPr id="12" name="Down Arrow 11"/>
          <p:cNvSpPr/>
          <p:nvPr/>
        </p:nvSpPr>
        <p:spPr bwMode="auto">
          <a:xfrm>
            <a:off x="5248229" y="4267199"/>
            <a:ext cx="909014" cy="1456527"/>
          </a:xfrm>
          <a:prstGeom prst="downArrow">
            <a:avLst>
              <a:gd name="adj1" fmla="val 46729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36000" rIns="54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2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 </a:t>
            </a:r>
            <a:r>
              <a:rPr lang="de-DE" dirty="0" smtClean="0"/>
              <a:t>IV: </a:t>
            </a:r>
            <a:r>
              <a:rPr lang="de-DE" dirty="0" err="1" smtClean="0"/>
              <a:t>Kinetic</a:t>
            </a:r>
            <a:r>
              <a:rPr lang="de-DE" dirty="0" smtClean="0"/>
              <a:t> Monte Carlo-Methoden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" y="1371600"/>
            <a:ext cx="8205788" cy="4572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Numerische Lösung der Mastergleichung für </a:t>
            </a:r>
            <a:r>
              <a:rPr lang="de-DE" dirty="0" err="1" smtClean="0"/>
              <a:t>Markov</a:t>
            </a:r>
            <a:r>
              <a:rPr lang="de-DE" dirty="0" smtClean="0"/>
              <a:t>-Prozesse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Beschreibung stochastischer Prozesse</a:t>
            </a:r>
            <a:endParaRPr lang="de-DE" dirty="0"/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Diffusionen</a:t>
            </a:r>
            <a:endParaRPr lang="de-DE" dirty="0"/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Reaktionskinetik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Oberflächenwachstum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Möglichkeit der effizienten Simulation großer atomistischer Systeme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Mehrere Mikrometer (Milliarden von Teilchen)</a:t>
            </a:r>
          </a:p>
          <a:p>
            <a:pPr marL="696913" lvl="1" indent="-342900">
              <a:buFont typeface="Arial" panose="020B0604020202020204" pitchFamily="34" charset="0"/>
              <a:buChar char="•"/>
            </a:pPr>
            <a:r>
              <a:rPr lang="de-DE" dirty="0" smtClean="0"/>
              <a:t>Hauptsächlich </a:t>
            </a:r>
            <a:r>
              <a:rPr lang="de-DE" dirty="0" smtClean="0"/>
              <a:t>gitterbasierte Atompositionen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138" y="1981200"/>
            <a:ext cx="5424962" cy="774700"/>
          </a:xfrm>
        </p:spPr>
      </p:pic>
    </p:spTree>
    <p:extLst>
      <p:ext uri="{BB962C8B-B14F-4D97-AF65-F5344CB8AC3E}">
        <p14:creationId xmlns:p14="http://schemas.microsoft.com/office/powerpoint/2010/main" val="72664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03_120130_ppt_Master_ENAS_ZfM_TUC">
  <a:themeElements>
    <a:clrScheme name="Inhalt/Titel m. Logo 1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FFFFFF"/>
      </a:accent3>
      <a:accent4>
        <a:srgbClr val="000000"/>
      </a:accent4>
      <a:accent5>
        <a:srgbClr val="F3B9AA"/>
      </a:accent5>
      <a:accent6>
        <a:srgbClr val="006384"/>
      </a:accent6>
      <a:hlink>
        <a:srgbClr val="25BAE2"/>
      </a:hlink>
      <a:folHlink>
        <a:srgbClr val="B1C800"/>
      </a:folHlink>
    </a:clrScheme>
    <a:fontScheme name="Larissa Klassisch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54000" tIns="36000" rIns="54000" bIns="360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54000" tIns="36000" rIns="54000" bIns="360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lnDef>
  </a:objectDefaults>
  <a:extraClrSchemeLst>
    <a:extraClrScheme>
      <a:clrScheme name="Inhalt/Titel m. Logo 1">
        <a:dk1>
          <a:srgbClr val="000000"/>
        </a:dk1>
        <a:lt1>
          <a:srgbClr val="FFFFFF"/>
        </a:lt1>
        <a:dk2>
          <a:srgbClr val="179C7D"/>
        </a:dk2>
        <a:lt2>
          <a:srgbClr val="A8AFAF"/>
        </a:lt2>
        <a:accent1>
          <a:srgbClr val="EB6A0A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006384"/>
        </a:accent6>
        <a:hlink>
          <a:srgbClr val="25BAE2"/>
        </a:hlink>
        <a:folHlink>
          <a:srgbClr val="B1C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E1340B9C-CFAF-4BC2-83E3-49B0BAABDCAC}" vid="{71679FC5-2E65-4E75-972F-1769820447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sim_vorlage_enas_zfm</Template>
  <TotalTime>0</TotalTime>
  <Words>1848</Words>
  <Application>Microsoft Office PowerPoint</Application>
  <PresentationFormat>On-screen Show (4:3)</PresentationFormat>
  <Paragraphs>537</Paragraphs>
  <Slides>69</Slides>
  <Notes>18</Notes>
  <HiddenSlides>0</HiddenSlides>
  <MMClips>4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宋体</vt:lpstr>
      <vt:lpstr>Arial</vt:lpstr>
      <vt:lpstr>Calibri</vt:lpstr>
      <vt:lpstr>Cambria Math</vt:lpstr>
      <vt:lpstr>Frutiger LT Com 45 Light</vt:lpstr>
      <vt:lpstr>Frutiger LT Com 55 Roman</vt:lpstr>
      <vt:lpstr>Times New Roman</vt:lpstr>
      <vt:lpstr>Wingdings</vt:lpstr>
      <vt:lpstr>P03_120130_ppt_Master_ENAS_ZfM_TUC</vt:lpstr>
      <vt:lpstr>Graph</vt:lpstr>
      <vt:lpstr>Atomistische Modellierung und Simulation des Filmwachstums bei Gasphasenabscheidungen</vt:lpstr>
      <vt:lpstr>Motivation I: Anwendungen von Gasphasenabscheidungen</vt:lpstr>
      <vt:lpstr>Motivation II: Ziele der Simulation von Gasphasenabscheidungen</vt:lpstr>
      <vt:lpstr>Inhaltsübersicht</vt:lpstr>
      <vt:lpstr>Grundlagen I: Gasphasenabscheidungen</vt:lpstr>
      <vt:lpstr>Grundlagen II: Simulationsmethoden</vt:lpstr>
      <vt:lpstr>Grundlagen II: Simulationsmethoden</vt:lpstr>
      <vt:lpstr>Grundlagen III: Molekulardynamik</vt:lpstr>
      <vt:lpstr>Grundlagen IV: Kinetic Monte Carlo-Methoden</vt:lpstr>
      <vt:lpstr>Grundlagen IV: Kinetic Monte Carlo-Algorithmus</vt:lpstr>
      <vt:lpstr>Inhaltsübersicht</vt:lpstr>
      <vt:lpstr>Parsivald: Kombiniertes KMC/MD-Modell zur Simulation von Gasphasenabscheidungen</vt:lpstr>
      <vt:lpstr>Parsivald: Prozesszyklus &amp; Parallelisierung</vt:lpstr>
      <vt:lpstr>Parsivald: Beschreibung verschiedener Gasphasenabscheidungen</vt:lpstr>
      <vt:lpstr>Parsivald: Vergleich von Datenstrukturen zur Verwaltung von Atompositionen</vt:lpstr>
      <vt:lpstr>Parsivald: Vergleich von Datenstrukturen zur Verwaltung von Atompositionen</vt:lpstr>
      <vt:lpstr>Inhaltsübersicht</vt:lpstr>
      <vt:lpstr>Gold-PVD: Strukturelle Eigenschaften der Schichten</vt:lpstr>
      <vt:lpstr>Gold-PVD: Strukturierte Substrate</vt:lpstr>
      <vt:lpstr>Silizium-PVD: Struktur amorpher Schichten</vt:lpstr>
      <vt:lpstr>Silizium-PVD: Oberflächenprofile amorpher Schichten</vt:lpstr>
      <vt:lpstr>Silizium-PVD: Oberflächenprofile amorpher Schichten</vt:lpstr>
      <vt:lpstr>Multilagen-PVD: Struktur von Kupfer-Nickel-Schichten</vt:lpstr>
      <vt:lpstr>Multilagen-PVD: Struktur von Kupfer-Nickel-Schichten</vt:lpstr>
      <vt:lpstr>Multilagen-PVD: Einfluss der Relaxationszeit</vt:lpstr>
      <vt:lpstr>Inhaltsübersicht</vt:lpstr>
      <vt:lpstr>Gold-PVD: Skalierbarkeit von Parsivald</vt:lpstr>
      <vt:lpstr>Zusammenfassung</vt:lpstr>
      <vt:lpstr>Ausblick</vt:lpstr>
      <vt:lpstr> Vielen Dank für ihre Aufmerksamkeit</vt:lpstr>
      <vt:lpstr>You shouldn‘t be here  go away</vt:lpstr>
      <vt:lpstr>MD-Paarpotentiale</vt:lpstr>
      <vt:lpstr>Delaunay-Triangulation</vt:lpstr>
      <vt:lpstr>Delaunay-Triangulation: Konvexe Hülle</vt:lpstr>
      <vt:lpstr>Delaunay-Triangulation: Alpha-Form, r &lt; α</vt:lpstr>
      <vt:lpstr>Delaunay-Triangulation: Alpha-Form, r &gt; α</vt:lpstr>
      <vt:lpstr>Gold-PVD: Thermodynamische Eigenschaften von Gold</vt:lpstr>
      <vt:lpstr>Gold-PVD: Thermodynamische Eigenschaften von Gold</vt:lpstr>
      <vt:lpstr>Gold-PVD: Korrektur Nanoskopischer Unebenheiten</vt:lpstr>
      <vt:lpstr>Gold-PVD: Korrektur Nanoskopischer Unebenheiten 2</vt:lpstr>
      <vt:lpstr>Gold-PVD: Kristalline Schicht</vt:lpstr>
      <vt:lpstr>Gold-PVD: Bildung von Nanoporen</vt:lpstr>
      <vt:lpstr>Gold-PVD: Glatte Schichten</vt:lpstr>
      <vt:lpstr>Kupfer-PVD: Oberflächendefekte</vt:lpstr>
      <vt:lpstr>Kupfer: Thermodynamische Eigenschaften</vt:lpstr>
      <vt:lpstr>Multilagen: 5 nm Lagendicke (nicht optimiert)</vt:lpstr>
      <vt:lpstr>Si: Kulkarni-RDF</vt:lpstr>
      <vt:lpstr>FF Tests: c-Si RDF 600K nvt relax</vt:lpstr>
      <vt:lpstr>FF Tests: c-Si RDF 600K npt relax</vt:lpstr>
      <vt:lpstr>Si-PVD MIT Parsivald</vt:lpstr>
      <vt:lpstr>FF Tests: Si PVD with Parsivald</vt:lpstr>
      <vt:lpstr>FF Tests: Silane Stability</vt:lpstr>
      <vt:lpstr>FF Tests: Silane-Oxygen Reaction</vt:lpstr>
      <vt:lpstr>SiH4 – O2 : Precursor-Cluster</vt:lpstr>
      <vt:lpstr>SiH4 – O2 : Precursor-Cluster</vt:lpstr>
      <vt:lpstr>CVD-Reaktionen: Wasser + Aluminiumoxid</vt:lpstr>
      <vt:lpstr>CVD-Reaktionen: Oberflächenbedeckung</vt:lpstr>
      <vt:lpstr>Gold-PVD: Skalierbarkeit von Parsivald</vt:lpstr>
      <vt:lpstr>Worker-Histogramme</vt:lpstr>
      <vt:lpstr>Vapor Deposition Methods</vt:lpstr>
      <vt:lpstr>Atomic Layer Deposition Cycle</vt:lpstr>
      <vt:lpstr>Parsivald: Input Parameters</vt:lpstr>
      <vt:lpstr>Molecular Dynamics Force Fields</vt:lpstr>
      <vt:lpstr>ReaxFF Parametrizations for SiO2 CVD</vt:lpstr>
      <vt:lpstr>Force Field Test Cases</vt:lpstr>
      <vt:lpstr>FF Tests: Density Temperature-Dependence Obtaining 7 Densities for Comparison</vt:lpstr>
      <vt:lpstr>FF Tests: c-Si Densities</vt:lpstr>
      <vt:lpstr>FF Tests: c-SiO2 Densities</vt:lpstr>
      <vt:lpstr>FF Test 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 Simulations of Vapor Deposition Reactions</dc:title>
  <dc:creator>Erik E. Lorenz</dc:creator>
  <cp:keywords/>
  <cp:lastModifiedBy>e.lorenz</cp:lastModifiedBy>
  <cp:revision>945</cp:revision>
  <cp:lastPrinted>2014-06-30T14:03:02Z</cp:lastPrinted>
  <dcterms:created xsi:type="dcterms:W3CDTF">2014-06-25T13:41:35Z</dcterms:created>
  <dcterms:modified xsi:type="dcterms:W3CDTF">2014-11-14T07:40:22Z</dcterms:modified>
</cp:coreProperties>
</file>